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9"/>
    <a:srgbClr val="7030A0"/>
    <a:srgbClr val="0D3BA3"/>
    <a:srgbClr val="5897E4"/>
    <a:srgbClr val="EC8014"/>
    <a:srgbClr val="E6EFF6"/>
    <a:srgbClr val="7CCA62"/>
    <a:srgbClr val="DF4135"/>
    <a:srgbClr val="CBDDE1"/>
    <a:srgbClr val="217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39F00-5695-4E7D-B021-BF32F59C885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A4646-4D04-4BBA-B7CF-DD076A032C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8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18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28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06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48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14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85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81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75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45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5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242F-2FD1-459A-B64C-44DD4B3D7D96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2FA52-281A-47F3-A665-A9212EAC3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4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71.png"/><Relationship Id="rId5" Type="http://schemas.openxmlformats.org/officeDocument/2006/relationships/image" Target="../media/image16.png"/><Relationship Id="rId10" Type="http://schemas.openxmlformats.org/officeDocument/2006/relationships/image" Target="../media/image70.png"/><Relationship Id="rId4" Type="http://schemas.microsoft.com/office/2007/relationships/hdphoto" Target="../media/hdphoto2.wdp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7.png"/><Relationship Id="rId5" Type="http://schemas.openxmlformats.org/officeDocument/2006/relationships/image" Target="../media/image18.png"/><Relationship Id="rId10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4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3.png"/><Relationship Id="rId5" Type="http://schemas.openxmlformats.org/officeDocument/2006/relationships/image" Target="../media/image18.png"/><Relationship Id="rId10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9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9.png"/><Relationship Id="rId5" Type="http://schemas.openxmlformats.org/officeDocument/2006/relationships/image" Target="../media/image18.png"/><Relationship Id="rId15" Type="http://schemas.openxmlformats.org/officeDocument/2006/relationships/image" Target="../media/image19.png"/><Relationship Id="rId10" Type="http://schemas.openxmlformats.org/officeDocument/2006/relationships/image" Target="../media/image48.png"/><Relationship Id="rId4" Type="http://schemas.openxmlformats.org/officeDocument/2006/relationships/image" Target="../media/image17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5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57.png"/><Relationship Id="rId5" Type="http://schemas.openxmlformats.org/officeDocument/2006/relationships/image" Target="../media/image18.png"/><Relationship Id="rId10" Type="http://schemas.openxmlformats.org/officeDocument/2006/relationships/image" Target="../media/image56.png"/><Relationship Id="rId4" Type="http://schemas.openxmlformats.org/officeDocument/2006/relationships/image" Target="../media/image17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image" Target="../media/image64.png"/><Relationship Id="rId2" Type="http://schemas.openxmlformats.org/officeDocument/2006/relationships/image" Target="../media/image9.jpe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3.gif"/><Relationship Id="rId5" Type="http://schemas.openxmlformats.org/officeDocument/2006/relationships/image" Target="../media/image16.png"/><Relationship Id="rId15" Type="http://schemas.openxmlformats.org/officeDocument/2006/relationships/image" Target="../media/image19.png"/><Relationship Id="rId10" Type="http://schemas.openxmlformats.org/officeDocument/2006/relationships/image" Target="../media/image62.png"/><Relationship Id="rId4" Type="http://schemas.microsoft.com/office/2007/relationships/hdphoto" Target="../media/hdphoto2.wdp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814733" y="0"/>
            <a:ext cx="8377267" cy="6858000"/>
          </a:xfrm>
          <a:prstGeom prst="rect">
            <a:avLst/>
          </a:prstGeom>
          <a:gradFill>
            <a:gsLst>
              <a:gs pos="47700">
                <a:srgbClr val="D6E4E7"/>
              </a:gs>
              <a:gs pos="0">
                <a:srgbClr val="D5E4E7"/>
              </a:gs>
              <a:gs pos="100000">
                <a:srgbClr val="BFD3D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3699276" y="2125842"/>
            <a:ext cx="8492724" cy="4732158"/>
            <a:chOff x="-168033" y="-29029"/>
            <a:chExt cx="12360033" cy="688703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26"/>
            <a:stretch/>
          </p:blipFill>
          <p:spPr>
            <a:xfrm>
              <a:off x="0" y="-29029"/>
              <a:ext cx="12192000" cy="688703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047" y="923680"/>
              <a:ext cx="4165926" cy="3124445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867" y="212259"/>
              <a:ext cx="5214852" cy="391113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429" y="2186407"/>
              <a:ext cx="4964581" cy="37234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40" t="13819" r="29562" b="14667"/>
            <a:stretch/>
          </p:blipFill>
          <p:spPr>
            <a:xfrm>
              <a:off x="2554802" y="2601884"/>
              <a:ext cx="2363594" cy="22973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8033" y="2601884"/>
              <a:ext cx="3613308" cy="27099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文字方塊 14"/>
          <p:cNvSpPr txBox="1"/>
          <p:nvPr/>
        </p:nvSpPr>
        <p:spPr>
          <a:xfrm>
            <a:off x="4119201" y="652215"/>
            <a:ext cx="412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MINI FAMILY</a:t>
            </a:r>
          </a:p>
          <a:p>
            <a:r>
              <a:rPr lang="en-US" altLang="zh-TW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BROCHURE</a:t>
            </a:r>
            <a:endParaRPr lang="zh-TW" altLang="en-US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2" b="-27812"/>
          <a:stretch>
            <a:fillRect/>
          </a:stretch>
        </p:blipFill>
        <p:spPr bwMode="auto">
          <a:xfrm>
            <a:off x="416512" y="3194157"/>
            <a:ext cx="2719674" cy="7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2300427" y="4879899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Scan for More Info.</a:t>
            </a:r>
            <a:endParaRPr lang="zh-TW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1052" y="5348642"/>
            <a:ext cx="1024408" cy="1029263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2207488" y="6292950"/>
            <a:ext cx="15098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www.MyLumens.com</a:t>
            </a:r>
            <a:endParaRPr lang="zh-TW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8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592"/>
            <a:ext cx="6032163" cy="686059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>
            <a:off x="821093" y="-7156"/>
            <a:ext cx="5211070" cy="5950756"/>
            <a:chOff x="821093" y="-7156"/>
            <a:chExt cx="5200398" cy="5831421"/>
          </a:xfrm>
        </p:grpSpPr>
        <p:sp>
          <p:nvSpPr>
            <p:cNvPr id="31" name="矩形 30"/>
            <p:cNvSpPr/>
            <p:nvPr/>
          </p:nvSpPr>
          <p:spPr>
            <a:xfrm>
              <a:off x="821093" y="-7156"/>
              <a:ext cx="5200398" cy="5831421"/>
            </a:xfrm>
            <a:prstGeom prst="rect">
              <a:avLst/>
            </a:prstGeom>
            <a:gradFill>
              <a:gsLst>
                <a:gs pos="100000">
                  <a:srgbClr val="CBDDE1"/>
                </a:gs>
                <a:gs pos="66000">
                  <a:srgbClr val="D5E4E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2" name="圖片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2" t="19326" r="26789"/>
            <a:stretch/>
          </p:blipFill>
          <p:spPr>
            <a:xfrm>
              <a:off x="821093" y="1074253"/>
              <a:ext cx="5187821" cy="4732158"/>
            </a:xfrm>
            <a:prstGeom prst="rect">
              <a:avLst/>
            </a:prstGeom>
          </p:spPr>
        </p:pic>
      </p:grpSp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823" b="8807"/>
          <a:stretch/>
        </p:blipFill>
        <p:spPr>
          <a:xfrm flipH="1">
            <a:off x="822958" y="942448"/>
            <a:ext cx="2700232" cy="337185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44207" y="265033"/>
            <a:ext cx="327062" cy="358027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27"/>
          <p:cNvSpPr txBox="1">
            <a:spLocks noChangeArrowheads="1"/>
          </p:cNvSpPr>
          <p:nvPr/>
        </p:nvSpPr>
        <p:spPr bwMode="auto">
          <a:xfrm>
            <a:off x="6488227" y="3565375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PS753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28"/>
          <p:cNvSpPr txBox="1">
            <a:spLocks noChangeArrowheads="1"/>
          </p:cNvSpPr>
          <p:nvPr/>
        </p:nvSpPr>
        <p:spPr bwMode="auto">
          <a:xfrm>
            <a:off x="6497804" y="4140373"/>
            <a:ext cx="2703601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4K Resolution with 300x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HDMI (IN &amp; OUT), VGA, </a:t>
            </a:r>
            <a:b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Ethernet (</a:t>
            </a:r>
            <a:r>
              <a:rPr lang="en-US" altLang="zh-TW" sz="16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PoE</a:t>
            </a: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+) and USB output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Records to USB drives</a:t>
            </a:r>
          </a:p>
        </p:txBody>
      </p:sp>
      <p:sp>
        <p:nvSpPr>
          <p:cNvPr id="19" name="矩形 18"/>
          <p:cNvSpPr/>
          <p:nvPr/>
        </p:nvSpPr>
        <p:spPr>
          <a:xfrm>
            <a:off x="6497805" y="3837562"/>
            <a:ext cx="2095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4K Desktop Document Camera</a:t>
            </a:r>
          </a:p>
        </p:txBody>
      </p:sp>
      <p:sp>
        <p:nvSpPr>
          <p:cNvPr id="41" name="矩形 40"/>
          <p:cNvSpPr/>
          <p:nvPr/>
        </p:nvSpPr>
        <p:spPr>
          <a:xfrm>
            <a:off x="6276755" y="1210128"/>
            <a:ext cx="5641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Desktop </a:t>
            </a:r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Camera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extremely versatile, capable of reproducing documents and objects larger than A3 in </a:t>
            </a:r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size.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Ceiling Document Camera is designed to be suspended from or embedded into the </a:t>
            </a:r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ceiling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an overhead view of a demonstration area. 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文字方塊 27"/>
          <p:cNvSpPr txBox="1">
            <a:spLocks noChangeArrowheads="1"/>
          </p:cNvSpPr>
          <p:nvPr/>
        </p:nvSpPr>
        <p:spPr bwMode="auto">
          <a:xfrm>
            <a:off x="9210983" y="4993043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CL511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字方塊 28"/>
          <p:cNvSpPr txBox="1">
            <a:spLocks noChangeArrowheads="1"/>
          </p:cNvSpPr>
          <p:nvPr/>
        </p:nvSpPr>
        <p:spPr bwMode="auto">
          <a:xfrm>
            <a:off x="9220561" y="5568041"/>
            <a:ext cx="234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2160p30 with 300x Total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PoE</a:t>
            </a: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+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Laser Mark Central Position</a:t>
            </a:r>
          </a:p>
        </p:txBody>
      </p:sp>
      <p:sp>
        <p:nvSpPr>
          <p:cNvPr id="44" name="矩形 43"/>
          <p:cNvSpPr/>
          <p:nvPr/>
        </p:nvSpPr>
        <p:spPr>
          <a:xfrm>
            <a:off x="9220561" y="5265230"/>
            <a:ext cx="1310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4K Ceiling Camera</a:t>
            </a:r>
            <a:endParaRPr lang="en-US" altLang="zh-TW" sz="1200" dirty="0" smtClean="0"/>
          </a:p>
        </p:txBody>
      </p:sp>
      <p:grpSp>
        <p:nvGrpSpPr>
          <p:cNvPr id="34" name="群組 33"/>
          <p:cNvGrpSpPr/>
          <p:nvPr/>
        </p:nvGrpSpPr>
        <p:grpSpPr>
          <a:xfrm flipH="1">
            <a:off x="1078883" y="6152816"/>
            <a:ext cx="368708" cy="372759"/>
            <a:chOff x="4671860" y="10847759"/>
            <a:chExt cx="693909" cy="701534"/>
          </a:xfrm>
        </p:grpSpPr>
        <p:sp>
          <p:nvSpPr>
            <p:cNvPr id="35" name="Freeform: Shape 4449"/>
            <p:cNvSpPr/>
            <p:nvPr/>
          </p:nvSpPr>
          <p:spPr>
            <a:xfrm>
              <a:off x="4671860" y="11343408"/>
              <a:ext cx="205885" cy="2058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" h="28">
                  <a:moveTo>
                    <a:pt x="10" y="0"/>
                  </a:moveTo>
                  <a:lnTo>
                    <a:pt x="2" y="18"/>
                  </a:lnTo>
                  <a:cubicBezTo>
                    <a:pt x="-1" y="25"/>
                    <a:pt x="0" y="27"/>
                    <a:pt x="0" y="27"/>
                  </a:cubicBezTo>
                  <a:cubicBezTo>
                    <a:pt x="1" y="28"/>
                    <a:pt x="3" y="28"/>
                    <a:pt x="10" y="25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4450"/>
            <p:cNvSpPr/>
            <p:nvPr/>
          </p:nvSpPr>
          <p:spPr>
            <a:xfrm>
              <a:off x="4763365" y="10924012"/>
              <a:ext cx="533775" cy="5337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71">
                  <a:moveTo>
                    <a:pt x="52" y="0"/>
                  </a:move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19" y="7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4451"/>
            <p:cNvSpPr/>
            <p:nvPr/>
          </p:nvSpPr>
          <p:spPr>
            <a:xfrm>
              <a:off x="5182760" y="10847759"/>
              <a:ext cx="183009" cy="1830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25">
                  <a:moveTo>
                    <a:pt x="24" y="14"/>
                  </a:moveTo>
                  <a:lnTo>
                    <a:pt x="11" y="1"/>
                  </a:lnTo>
                  <a:cubicBezTo>
                    <a:pt x="9" y="0"/>
                    <a:pt x="7" y="0"/>
                    <a:pt x="5" y="1"/>
                  </a:cubicBezTo>
                  <a:lnTo>
                    <a:pt x="0" y="6"/>
                  </a:lnTo>
                  <a:cubicBezTo>
                    <a:pt x="7" y="13"/>
                    <a:pt x="16" y="23"/>
                    <a:pt x="19" y="25"/>
                  </a:cubicBezTo>
                  <a:lnTo>
                    <a:pt x="24" y="20"/>
                  </a:lnTo>
                  <a:cubicBezTo>
                    <a:pt x="25" y="19"/>
                    <a:pt x="25" y="16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3862556" y="83807"/>
            <a:ext cx="2014826" cy="803360"/>
            <a:chOff x="3530510" y="72583"/>
            <a:chExt cx="2355477" cy="939185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10" y="132717"/>
              <a:ext cx="828595" cy="828083"/>
            </a:xfrm>
            <a:prstGeom prst="rect">
              <a:avLst/>
            </a:prstGeom>
          </p:spPr>
        </p:pic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222" y="72583"/>
              <a:ext cx="939765" cy="939185"/>
            </a:xfrm>
            <a:prstGeom prst="rect">
              <a:avLst/>
            </a:prstGeom>
          </p:spPr>
        </p:pic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663" y="127181"/>
              <a:ext cx="850647" cy="850121"/>
            </a:xfrm>
            <a:prstGeom prst="rect">
              <a:avLst/>
            </a:prstGeom>
          </p:spPr>
        </p:pic>
      </p:grpSp>
      <p:sp>
        <p:nvSpPr>
          <p:cNvPr id="58" name="文字方塊 57"/>
          <p:cNvSpPr txBox="1"/>
          <p:nvPr/>
        </p:nvSpPr>
        <p:spPr>
          <a:xfrm>
            <a:off x="4992589" y="4836837"/>
            <a:ext cx="90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More Info.</a:t>
            </a:r>
            <a:endParaRPr lang="zh-TW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 rot="16200000">
            <a:off x="-1516433" y="3820554"/>
            <a:ext cx="3695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Desktop / </a:t>
            </a:r>
            <a:r>
              <a:rPr lang="en-US" altLang="zh-TW" b="1" dirty="0" smtClean="0">
                <a:solidFill>
                  <a:schemeClr val="bg1"/>
                </a:solidFill>
              </a:rPr>
              <a:t>Ceiling </a:t>
            </a:r>
            <a:r>
              <a:rPr lang="en-US" altLang="zh-TW" b="1" dirty="0">
                <a:solidFill>
                  <a:schemeClr val="bg1"/>
                </a:solidFill>
              </a:rPr>
              <a:t>Document Camera</a:t>
            </a:r>
            <a:endParaRPr lang="en-US" altLang="zh-TW" b="1" dirty="0" smtClean="0">
              <a:solidFill>
                <a:schemeClr val="bg1"/>
              </a:solidFill>
            </a:endParaRPr>
          </a:p>
        </p:txBody>
      </p:sp>
      <p:cxnSp>
        <p:nvCxnSpPr>
          <p:cNvPr id="50" name="直線接點 49"/>
          <p:cNvCxnSpPr/>
          <p:nvPr/>
        </p:nvCxnSpPr>
        <p:spPr>
          <a:xfrm>
            <a:off x="352425" y="-2592"/>
            <a:ext cx="0" cy="2159870"/>
          </a:xfrm>
          <a:prstGeom prst="line">
            <a:avLst/>
          </a:prstGeom>
          <a:ln w="730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1496451" y="6077682"/>
            <a:ext cx="369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>
                <a:solidFill>
                  <a:schemeClr val="bg1"/>
                </a:solidFill>
              </a:rPr>
              <a:t>High-Performance Live Presentation Visualizer Compliant with Lumens </a:t>
            </a:r>
            <a:r>
              <a:rPr lang="en-US" altLang="zh-TW" sz="1400" i="1" dirty="0" err="1">
                <a:solidFill>
                  <a:schemeClr val="bg1"/>
                </a:solidFill>
              </a:rPr>
              <a:t>Ladibug</a:t>
            </a:r>
            <a:r>
              <a:rPr lang="en-US" altLang="zh-TW" sz="1400" i="1" dirty="0">
                <a:solidFill>
                  <a:schemeClr val="bg1"/>
                </a:solidFill>
              </a:rPr>
              <a:t> Software</a:t>
            </a:r>
          </a:p>
        </p:txBody>
      </p:sp>
      <p:sp>
        <p:nvSpPr>
          <p:cNvPr id="63" name="文字方塊 27"/>
          <p:cNvSpPr txBox="1">
            <a:spLocks noChangeArrowheads="1"/>
          </p:cNvSpPr>
          <p:nvPr/>
        </p:nvSpPr>
        <p:spPr bwMode="auto">
          <a:xfrm>
            <a:off x="6379590" y="317980"/>
            <a:ext cx="5059267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4000" b="1"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zh-TW" sz="3600" dirty="0"/>
              <a:t>Desktop / Ceiling Document Camera</a:t>
            </a:r>
          </a:p>
        </p:txBody>
      </p:sp>
      <p:pic>
        <p:nvPicPr>
          <p:cNvPr id="3" name="Picture 2" descr="https://www.mylumens.com/images/pdt2/15452022081812223714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32" y="4140373"/>
            <a:ext cx="1794967" cy="13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ylumens.com/images/pdt2/151720220818122219282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81" y="2222428"/>
            <a:ext cx="2583740" cy="19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1" y="2243677"/>
            <a:ext cx="5031087" cy="37733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45" y="2607132"/>
            <a:ext cx="1825239" cy="13689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群組 6"/>
          <p:cNvGrpSpPr/>
          <p:nvPr/>
        </p:nvGrpSpPr>
        <p:grpSpPr>
          <a:xfrm>
            <a:off x="5062505" y="5107473"/>
            <a:ext cx="759415" cy="723455"/>
            <a:chOff x="5062505" y="5107473"/>
            <a:chExt cx="759415" cy="723455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62505" y="5107473"/>
              <a:ext cx="759415" cy="72345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40524" y="5161654"/>
              <a:ext cx="603375" cy="615091"/>
            </a:xfrm>
            <a:prstGeom prst="rect">
              <a:avLst/>
            </a:prstGeom>
          </p:spPr>
        </p:pic>
      </p:grpSp>
      <p:grpSp>
        <p:nvGrpSpPr>
          <p:cNvPr id="9" name="群組 8"/>
          <p:cNvGrpSpPr/>
          <p:nvPr/>
        </p:nvGrpSpPr>
        <p:grpSpPr>
          <a:xfrm>
            <a:off x="4233174" y="5107473"/>
            <a:ext cx="759415" cy="723455"/>
            <a:chOff x="4233174" y="5107473"/>
            <a:chExt cx="759415" cy="723455"/>
          </a:xfrm>
        </p:grpSpPr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33174" y="5107473"/>
              <a:ext cx="759415" cy="72345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000" y="5179219"/>
              <a:ext cx="585120" cy="597526"/>
            </a:xfrm>
            <a:prstGeom prst="rect">
              <a:avLst/>
            </a:prstGeom>
          </p:spPr>
        </p:pic>
      </p:grpSp>
      <p:sp>
        <p:nvSpPr>
          <p:cNvPr id="39" name="矩形 38"/>
          <p:cNvSpPr/>
          <p:nvPr/>
        </p:nvSpPr>
        <p:spPr>
          <a:xfrm>
            <a:off x="979127" y="226323"/>
            <a:ext cx="2878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**Note: </a:t>
            </a:r>
          </a:p>
          <a:p>
            <a:r>
              <a:rPr lang="en-US" altLang="zh-TW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warranty policy, TAA and NDAA compliant may be different depending on the sales region. Changes in specification or design may be done without notification.</a:t>
            </a:r>
            <a:endParaRPr lang="zh-TW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4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592"/>
            <a:ext cx="6032163" cy="686059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4" name="群組 53"/>
          <p:cNvGrpSpPr/>
          <p:nvPr/>
        </p:nvGrpSpPr>
        <p:grpSpPr>
          <a:xfrm>
            <a:off x="821093" y="-7156"/>
            <a:ext cx="5211070" cy="5950756"/>
            <a:chOff x="821093" y="-7156"/>
            <a:chExt cx="5200398" cy="5831421"/>
          </a:xfrm>
        </p:grpSpPr>
        <p:sp>
          <p:nvSpPr>
            <p:cNvPr id="59" name="矩形 58"/>
            <p:cNvSpPr/>
            <p:nvPr/>
          </p:nvSpPr>
          <p:spPr>
            <a:xfrm>
              <a:off x="821093" y="-7156"/>
              <a:ext cx="5200398" cy="5831421"/>
            </a:xfrm>
            <a:prstGeom prst="rect">
              <a:avLst/>
            </a:prstGeom>
            <a:gradFill>
              <a:gsLst>
                <a:gs pos="100000">
                  <a:srgbClr val="CBDDE1"/>
                </a:gs>
                <a:gs pos="66000">
                  <a:srgbClr val="D5E4E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0" name="圖片 5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2" t="19326" r="26789"/>
            <a:stretch/>
          </p:blipFill>
          <p:spPr>
            <a:xfrm>
              <a:off x="821093" y="1074253"/>
              <a:ext cx="5187821" cy="4732158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244207" y="265033"/>
            <a:ext cx="327062" cy="358027"/>
          </a:xfrm>
          <a:prstGeom prst="rect">
            <a:avLst/>
          </a:prstGeom>
          <a:solidFill>
            <a:srgbClr val="009DD9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494" y="1881032"/>
            <a:ext cx="1640200" cy="1230151"/>
          </a:xfrm>
          <a:prstGeom prst="rect">
            <a:avLst/>
          </a:prstGeom>
        </p:spPr>
      </p:pic>
      <p:sp>
        <p:nvSpPr>
          <p:cNvPr id="17" name="文字方塊 27"/>
          <p:cNvSpPr txBox="1">
            <a:spLocks noChangeArrowheads="1"/>
          </p:cNvSpPr>
          <p:nvPr/>
        </p:nvSpPr>
        <p:spPr bwMode="auto">
          <a:xfrm>
            <a:off x="6440152" y="2725530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VC-A51P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28"/>
          <p:cNvSpPr txBox="1">
            <a:spLocks noChangeArrowheads="1"/>
          </p:cNvSpPr>
          <p:nvPr/>
        </p:nvSpPr>
        <p:spPr bwMode="auto">
          <a:xfrm>
            <a:off x="6449730" y="3300528"/>
            <a:ext cx="234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Professional Sony image sensor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Supports 1080p at 60fps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Versatile 20x optical zoom</a:t>
            </a:r>
          </a:p>
        </p:txBody>
      </p:sp>
      <p:sp>
        <p:nvSpPr>
          <p:cNvPr id="19" name="矩形 18"/>
          <p:cNvSpPr/>
          <p:nvPr/>
        </p:nvSpPr>
        <p:spPr>
          <a:xfrm>
            <a:off x="6449730" y="2997717"/>
            <a:ext cx="1408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Full HD PTZ Camera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496451" y="6103420"/>
            <a:ext cx="369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 smtClean="0">
                <a:solidFill>
                  <a:schemeClr val="bg1"/>
                </a:solidFill>
              </a:rPr>
              <a:t>Robotic Camera for Remote Production Workflows up-to 4K 60fps</a:t>
            </a:r>
            <a:endParaRPr lang="zh-TW" altLang="en-US" sz="1400" i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6200000">
            <a:off x="-325400" y="4595670"/>
            <a:ext cx="1313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PTZ Camera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52425" y="-2592"/>
            <a:ext cx="0" cy="4001151"/>
          </a:xfrm>
          <a:prstGeom prst="line">
            <a:avLst/>
          </a:prstGeom>
          <a:ln w="730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7"/>
          <p:cNvSpPr txBox="1">
            <a:spLocks noChangeArrowheads="1"/>
          </p:cNvSpPr>
          <p:nvPr/>
        </p:nvSpPr>
        <p:spPr bwMode="auto">
          <a:xfrm>
            <a:off x="6337079" y="226323"/>
            <a:ext cx="4015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4000" b="1" dirty="0" smtClean="0"/>
              <a:t>PTZ Camera</a:t>
            </a:r>
            <a:endParaRPr lang="zh-TW" altLang="en-US" sz="4000" b="1" dirty="0"/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0" y="1911853"/>
            <a:ext cx="2810193" cy="21076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40"/>
          <p:cNvSpPr/>
          <p:nvPr/>
        </p:nvSpPr>
        <p:spPr>
          <a:xfrm>
            <a:off x="6379591" y="861532"/>
            <a:ext cx="5131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PTZ is an acronym for pan, tilt, and zoom. Featuring a professional camera head mounted on a robotic arm, multiple PTZ cameras can be remotely controlled by a single operator. 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文字方塊 27"/>
          <p:cNvSpPr txBox="1">
            <a:spLocks noChangeArrowheads="1"/>
          </p:cNvSpPr>
          <p:nvPr/>
        </p:nvSpPr>
        <p:spPr bwMode="auto">
          <a:xfrm>
            <a:off x="9399208" y="2487808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VC-A61P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字方塊 28"/>
          <p:cNvSpPr txBox="1">
            <a:spLocks noChangeArrowheads="1"/>
          </p:cNvSpPr>
          <p:nvPr/>
        </p:nvSpPr>
        <p:spPr bwMode="auto">
          <a:xfrm>
            <a:off x="9408786" y="3062806"/>
            <a:ext cx="234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2160p30/1080p60, 30X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HDMI, 3G-SDI and IP streaming </a:t>
            </a:r>
            <a:r>
              <a:rPr lang="en-US" altLang="zh-TW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endParaRPr lang="en-US" altLang="zh-TW" sz="1600" baseline="30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408786" y="2759995"/>
            <a:ext cx="1653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 smtClean="0"/>
              <a:t>4K 30fps PTZ IP Camera</a:t>
            </a:r>
            <a:endParaRPr lang="en-US" altLang="zh-TW" sz="1200" dirty="0"/>
          </a:p>
        </p:txBody>
      </p:sp>
      <p:sp>
        <p:nvSpPr>
          <p:cNvPr id="51" name="文字方塊 27"/>
          <p:cNvSpPr txBox="1">
            <a:spLocks noChangeArrowheads="1"/>
          </p:cNvSpPr>
          <p:nvPr/>
        </p:nvSpPr>
        <p:spPr bwMode="auto">
          <a:xfrm>
            <a:off x="9399208" y="4608439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VC-R30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字方塊 28"/>
          <p:cNvSpPr txBox="1">
            <a:spLocks noChangeArrowheads="1"/>
          </p:cNvSpPr>
          <p:nvPr/>
        </p:nvSpPr>
        <p:spPr bwMode="auto">
          <a:xfrm>
            <a:off x="9408786" y="5183437"/>
            <a:ext cx="2347358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1080p60 with 12X Optical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Superb value for money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Simultaneous HDMI, 3G-SDI, USB, and IP streaming output</a:t>
            </a:r>
          </a:p>
        </p:txBody>
      </p:sp>
      <p:sp>
        <p:nvSpPr>
          <p:cNvPr id="53" name="矩形 52"/>
          <p:cNvSpPr/>
          <p:nvPr/>
        </p:nvSpPr>
        <p:spPr>
          <a:xfrm>
            <a:off x="9408786" y="4880626"/>
            <a:ext cx="1408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Full HD PTZ Camera</a:t>
            </a:r>
          </a:p>
        </p:txBody>
      </p:sp>
      <p:sp>
        <p:nvSpPr>
          <p:cNvPr id="55" name="文字方塊 27"/>
          <p:cNvSpPr txBox="1">
            <a:spLocks noChangeArrowheads="1"/>
          </p:cNvSpPr>
          <p:nvPr/>
        </p:nvSpPr>
        <p:spPr bwMode="auto">
          <a:xfrm>
            <a:off x="6504455" y="5032612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VC-A71P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字方塊 28"/>
          <p:cNvSpPr txBox="1">
            <a:spLocks noChangeArrowheads="1"/>
          </p:cNvSpPr>
          <p:nvPr/>
        </p:nvSpPr>
        <p:spPr bwMode="auto">
          <a:xfrm>
            <a:off x="6514033" y="5607610"/>
            <a:ext cx="234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2160p60 with 30x Optical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AR/VR - </a:t>
            </a:r>
            <a:r>
              <a:rPr lang="en-US" altLang="zh-TW" sz="16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FreeD</a:t>
            </a: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protocol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HDMI and IP streaming output</a:t>
            </a:r>
          </a:p>
        </p:txBody>
      </p:sp>
      <p:sp>
        <p:nvSpPr>
          <p:cNvPr id="57" name="矩形 56"/>
          <p:cNvSpPr/>
          <p:nvPr/>
        </p:nvSpPr>
        <p:spPr>
          <a:xfrm>
            <a:off x="6514033" y="5304799"/>
            <a:ext cx="1653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 smtClean="0"/>
              <a:t>4K 60fps IP PTZ Camera</a:t>
            </a:r>
            <a:endParaRPr lang="en-US" altLang="zh-TW" sz="1200" dirty="0"/>
          </a:p>
        </p:txBody>
      </p:sp>
      <p:pic>
        <p:nvPicPr>
          <p:cNvPr id="1026" name="Picture 2" descr="https://www.mylumens.com/images/pdt2/127720220818122000051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t="11321" r="23355" b="13026"/>
          <a:stretch/>
        </p:blipFill>
        <p:spPr bwMode="auto">
          <a:xfrm>
            <a:off x="10655345" y="1881032"/>
            <a:ext cx="856164" cy="9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umens VC-A71P 4K 60fps IP PTZ Cam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66" y="4316985"/>
            <a:ext cx="1408802" cy="10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圖片 6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4502"/>
          <a:stretch/>
        </p:blipFill>
        <p:spPr>
          <a:xfrm>
            <a:off x="10771743" y="4018769"/>
            <a:ext cx="984401" cy="1109516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221" y="3854560"/>
            <a:ext cx="786169" cy="720655"/>
          </a:xfrm>
          <a:prstGeom prst="rect">
            <a:avLst/>
          </a:prstGeom>
        </p:spPr>
      </p:pic>
      <p:grpSp>
        <p:nvGrpSpPr>
          <p:cNvPr id="58" name="群組 57"/>
          <p:cNvGrpSpPr/>
          <p:nvPr/>
        </p:nvGrpSpPr>
        <p:grpSpPr>
          <a:xfrm>
            <a:off x="3862556" y="83807"/>
            <a:ext cx="2014826" cy="803360"/>
            <a:chOff x="3530510" y="72583"/>
            <a:chExt cx="2355477" cy="939185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10" y="132717"/>
              <a:ext cx="828595" cy="828083"/>
            </a:xfrm>
            <a:prstGeom prst="rect">
              <a:avLst/>
            </a:prstGeom>
          </p:spPr>
        </p:pic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222" y="72583"/>
              <a:ext cx="939765" cy="939185"/>
            </a:xfrm>
            <a:prstGeom prst="rect">
              <a:avLst/>
            </a:prstGeom>
          </p:spPr>
        </p:pic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663" y="127181"/>
              <a:ext cx="850647" cy="850121"/>
            </a:xfrm>
            <a:prstGeom prst="rect">
              <a:avLst/>
            </a:prstGeom>
          </p:spPr>
        </p:pic>
      </p:grpSp>
      <p:grpSp>
        <p:nvGrpSpPr>
          <p:cNvPr id="67" name="群組 66"/>
          <p:cNvGrpSpPr/>
          <p:nvPr/>
        </p:nvGrpSpPr>
        <p:grpSpPr>
          <a:xfrm flipH="1">
            <a:off x="1078883" y="6152816"/>
            <a:ext cx="368708" cy="372759"/>
            <a:chOff x="4671860" y="10847759"/>
            <a:chExt cx="693909" cy="701534"/>
          </a:xfrm>
        </p:grpSpPr>
        <p:sp>
          <p:nvSpPr>
            <p:cNvPr id="68" name="Freeform: Shape 4449"/>
            <p:cNvSpPr/>
            <p:nvPr/>
          </p:nvSpPr>
          <p:spPr>
            <a:xfrm>
              <a:off x="4671860" y="11343408"/>
              <a:ext cx="205885" cy="2058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" h="28">
                  <a:moveTo>
                    <a:pt x="10" y="0"/>
                  </a:moveTo>
                  <a:lnTo>
                    <a:pt x="2" y="18"/>
                  </a:lnTo>
                  <a:cubicBezTo>
                    <a:pt x="-1" y="25"/>
                    <a:pt x="0" y="27"/>
                    <a:pt x="0" y="27"/>
                  </a:cubicBezTo>
                  <a:cubicBezTo>
                    <a:pt x="1" y="28"/>
                    <a:pt x="3" y="28"/>
                    <a:pt x="10" y="25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9" name="Freeform: Shape 4450"/>
            <p:cNvSpPr/>
            <p:nvPr/>
          </p:nvSpPr>
          <p:spPr>
            <a:xfrm>
              <a:off x="4763365" y="10924012"/>
              <a:ext cx="533775" cy="5337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71">
                  <a:moveTo>
                    <a:pt x="52" y="0"/>
                  </a:move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19" y="7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0" name="Freeform: Shape 4451"/>
            <p:cNvSpPr/>
            <p:nvPr/>
          </p:nvSpPr>
          <p:spPr>
            <a:xfrm>
              <a:off x="5182760" y="10847759"/>
              <a:ext cx="183009" cy="1830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25">
                  <a:moveTo>
                    <a:pt x="24" y="14"/>
                  </a:moveTo>
                  <a:lnTo>
                    <a:pt x="11" y="1"/>
                  </a:lnTo>
                  <a:cubicBezTo>
                    <a:pt x="9" y="0"/>
                    <a:pt x="7" y="0"/>
                    <a:pt x="5" y="1"/>
                  </a:cubicBezTo>
                  <a:lnTo>
                    <a:pt x="0" y="6"/>
                  </a:lnTo>
                  <a:cubicBezTo>
                    <a:pt x="7" y="13"/>
                    <a:pt x="16" y="23"/>
                    <a:pt x="19" y="25"/>
                  </a:cubicBezTo>
                  <a:lnTo>
                    <a:pt x="24" y="20"/>
                  </a:lnTo>
                  <a:cubicBezTo>
                    <a:pt x="25" y="19"/>
                    <a:pt x="25" y="16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4992589" y="4836837"/>
            <a:ext cx="90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More Info.</a:t>
            </a:r>
            <a:endParaRPr lang="zh-TW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79127" y="226323"/>
            <a:ext cx="2878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**Note: </a:t>
            </a:r>
          </a:p>
          <a:p>
            <a:r>
              <a:rPr lang="en-US" altLang="zh-TW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warranty policy, TAA and NDAA compliant may be different depending on the sales region. Changes in specification or design may be done without notification.</a:t>
            </a:r>
            <a:endParaRPr lang="zh-TW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2505" y="5107473"/>
            <a:ext cx="759415" cy="7234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823" b="8807"/>
          <a:stretch/>
        </p:blipFill>
        <p:spPr>
          <a:xfrm flipH="1">
            <a:off x="822958" y="942448"/>
            <a:ext cx="2700232" cy="3371858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r="22975"/>
          <a:stretch/>
        </p:blipFill>
        <p:spPr>
          <a:xfrm>
            <a:off x="1297212" y="1195701"/>
            <a:ext cx="2609347" cy="37401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90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592"/>
            <a:ext cx="6032163" cy="686059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>
            <a:off x="821093" y="-7156"/>
            <a:ext cx="5211070" cy="5950756"/>
            <a:chOff x="821093" y="-7156"/>
            <a:chExt cx="5200398" cy="5831421"/>
          </a:xfrm>
        </p:grpSpPr>
        <p:sp>
          <p:nvSpPr>
            <p:cNvPr id="31" name="矩形 30"/>
            <p:cNvSpPr/>
            <p:nvPr/>
          </p:nvSpPr>
          <p:spPr>
            <a:xfrm>
              <a:off x="821093" y="-7156"/>
              <a:ext cx="5200398" cy="5831421"/>
            </a:xfrm>
            <a:prstGeom prst="rect">
              <a:avLst/>
            </a:prstGeom>
            <a:gradFill>
              <a:gsLst>
                <a:gs pos="100000">
                  <a:srgbClr val="CBDDE1"/>
                </a:gs>
                <a:gs pos="66000">
                  <a:srgbClr val="D5E4E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2" name="圖片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2" t="19326" r="26789"/>
            <a:stretch/>
          </p:blipFill>
          <p:spPr>
            <a:xfrm>
              <a:off x="821093" y="1074253"/>
              <a:ext cx="5187821" cy="4732158"/>
            </a:xfrm>
            <a:prstGeom prst="rect">
              <a:avLst/>
            </a:prstGeom>
          </p:spPr>
        </p:pic>
      </p:grpSp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823" b="8807"/>
          <a:stretch/>
        </p:blipFill>
        <p:spPr>
          <a:xfrm flipH="1">
            <a:off x="822958" y="942448"/>
            <a:ext cx="2700232" cy="337185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44207" y="265033"/>
            <a:ext cx="327062" cy="358027"/>
          </a:xfrm>
          <a:prstGeom prst="rect">
            <a:avLst/>
          </a:prstGeom>
          <a:solidFill>
            <a:srgbClr val="009DD9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27"/>
          <p:cNvSpPr txBox="1">
            <a:spLocks noChangeArrowheads="1"/>
          </p:cNvSpPr>
          <p:nvPr/>
        </p:nvSpPr>
        <p:spPr bwMode="auto">
          <a:xfrm>
            <a:off x="6339009" y="3778409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VC-TR40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28"/>
          <p:cNvSpPr txBox="1">
            <a:spLocks noChangeArrowheads="1"/>
          </p:cNvSpPr>
          <p:nvPr/>
        </p:nvSpPr>
        <p:spPr bwMode="auto">
          <a:xfrm>
            <a:off x="6348586" y="4353407"/>
            <a:ext cx="2703601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1080p60 with 20x Optical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 Tracking modes and 2 Framing modes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Simultaneous HDMI, 3G-SDI, IP and USB video outputs</a:t>
            </a:r>
          </a:p>
        </p:txBody>
      </p:sp>
      <p:sp>
        <p:nvSpPr>
          <p:cNvPr id="19" name="矩形 18"/>
          <p:cNvSpPr/>
          <p:nvPr/>
        </p:nvSpPr>
        <p:spPr>
          <a:xfrm>
            <a:off x="6348587" y="4050596"/>
            <a:ext cx="1712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 smtClean="0"/>
              <a:t>AI Auto-Tracking Camera</a:t>
            </a:r>
            <a:endParaRPr lang="en-US" altLang="zh-TW" sz="1200" dirty="0"/>
          </a:p>
        </p:txBody>
      </p:sp>
      <p:sp>
        <p:nvSpPr>
          <p:cNvPr id="22" name="矩形 21"/>
          <p:cNvSpPr/>
          <p:nvPr/>
        </p:nvSpPr>
        <p:spPr>
          <a:xfrm rot="16200000">
            <a:off x="-804282" y="4607616"/>
            <a:ext cx="227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Auto-Tracking Camera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352425" y="-2592"/>
            <a:ext cx="0" cy="3593517"/>
          </a:xfrm>
          <a:prstGeom prst="line">
            <a:avLst/>
          </a:prstGeom>
          <a:ln w="730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7"/>
          <p:cNvSpPr txBox="1">
            <a:spLocks noChangeArrowheads="1"/>
          </p:cNvSpPr>
          <p:nvPr/>
        </p:nvSpPr>
        <p:spPr bwMode="auto">
          <a:xfrm>
            <a:off x="6379590" y="223809"/>
            <a:ext cx="50592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4000" b="1"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zh-TW" dirty="0" smtClean="0"/>
              <a:t>Auto-Tracking </a:t>
            </a:r>
            <a:r>
              <a:rPr lang="en-US" altLang="zh-TW" dirty="0"/>
              <a:t>Camera</a:t>
            </a:r>
            <a:endParaRPr lang="zh-TW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6393285" y="892131"/>
            <a:ext cx="4838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Auto-tracking is all about filming without the need for a camera operator. An auto-tracking camera automatically follows a presenter, lecturer or teacher autonomously. 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文字方塊 27"/>
          <p:cNvSpPr txBox="1">
            <a:spLocks noChangeArrowheads="1"/>
          </p:cNvSpPr>
          <p:nvPr/>
        </p:nvSpPr>
        <p:spPr bwMode="auto">
          <a:xfrm>
            <a:off x="9311180" y="2686015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VC-TA50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字方塊 28"/>
          <p:cNvSpPr txBox="1">
            <a:spLocks noChangeArrowheads="1"/>
          </p:cNvSpPr>
          <p:nvPr/>
        </p:nvSpPr>
        <p:spPr bwMode="auto">
          <a:xfrm>
            <a:off x="9320758" y="3261013"/>
            <a:ext cx="234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AI - Auto Tracking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AR/VR - </a:t>
            </a:r>
            <a:r>
              <a:rPr lang="en-US" altLang="zh-TW" sz="16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FreeD</a:t>
            </a: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protocol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Smart AF </a:t>
            </a:r>
          </a:p>
        </p:txBody>
      </p:sp>
      <p:sp>
        <p:nvSpPr>
          <p:cNvPr id="44" name="矩形 43"/>
          <p:cNvSpPr/>
          <p:nvPr/>
        </p:nvSpPr>
        <p:spPr>
          <a:xfrm>
            <a:off x="9320758" y="2958202"/>
            <a:ext cx="1723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 smtClean="0"/>
              <a:t>AI Auto-Tracking Camera</a:t>
            </a:r>
          </a:p>
        </p:txBody>
      </p:sp>
      <p:sp>
        <p:nvSpPr>
          <p:cNvPr id="51" name="文字方塊 27"/>
          <p:cNvSpPr txBox="1">
            <a:spLocks noChangeArrowheads="1"/>
          </p:cNvSpPr>
          <p:nvPr/>
        </p:nvSpPr>
        <p:spPr bwMode="auto">
          <a:xfrm>
            <a:off x="9311180" y="4830840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VC-TR1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字方塊 28"/>
          <p:cNvSpPr txBox="1">
            <a:spLocks noChangeArrowheads="1"/>
          </p:cNvSpPr>
          <p:nvPr/>
        </p:nvSpPr>
        <p:spPr bwMode="auto">
          <a:xfrm>
            <a:off x="9320758" y="5405838"/>
            <a:ext cx="2347358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1080p60 with 20x Optical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Auto tracking and smart switching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HDMI, 3G-SDI, IP and USB video outputs</a:t>
            </a:r>
          </a:p>
        </p:txBody>
      </p:sp>
      <p:sp>
        <p:nvSpPr>
          <p:cNvPr id="53" name="矩形 52"/>
          <p:cNvSpPr/>
          <p:nvPr/>
        </p:nvSpPr>
        <p:spPr>
          <a:xfrm>
            <a:off x="9320758" y="5103027"/>
            <a:ext cx="1560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 smtClean="0"/>
              <a:t>Auto-Tracking Camera</a:t>
            </a:r>
            <a:endParaRPr lang="en-US" altLang="zh-TW" sz="1200" dirty="0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29" y="2426711"/>
            <a:ext cx="3742595" cy="3537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s://www.mylumens.com/images/pdt2/020220923172021939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80" y="2632531"/>
            <a:ext cx="1993229" cy="14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03" y="1807533"/>
            <a:ext cx="1746578" cy="13099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458" y="3922462"/>
            <a:ext cx="1601493" cy="1201120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1496451" y="6191517"/>
            <a:ext cx="369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>
                <a:solidFill>
                  <a:schemeClr val="bg1"/>
                </a:solidFill>
              </a:rPr>
              <a:t>Fully automated PTZ Cameras</a:t>
            </a:r>
          </a:p>
        </p:txBody>
      </p:sp>
      <p:grpSp>
        <p:nvGrpSpPr>
          <p:cNvPr id="34" name="群組 33"/>
          <p:cNvGrpSpPr/>
          <p:nvPr/>
        </p:nvGrpSpPr>
        <p:grpSpPr>
          <a:xfrm flipH="1">
            <a:off x="1078883" y="6152816"/>
            <a:ext cx="368708" cy="372759"/>
            <a:chOff x="4671860" y="10847759"/>
            <a:chExt cx="693909" cy="701534"/>
          </a:xfrm>
        </p:grpSpPr>
        <p:sp>
          <p:nvSpPr>
            <p:cNvPr id="35" name="Freeform: Shape 4449"/>
            <p:cNvSpPr/>
            <p:nvPr/>
          </p:nvSpPr>
          <p:spPr>
            <a:xfrm>
              <a:off x="4671860" y="11343408"/>
              <a:ext cx="205885" cy="2058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" h="28">
                  <a:moveTo>
                    <a:pt x="10" y="0"/>
                  </a:moveTo>
                  <a:lnTo>
                    <a:pt x="2" y="18"/>
                  </a:lnTo>
                  <a:cubicBezTo>
                    <a:pt x="-1" y="25"/>
                    <a:pt x="0" y="27"/>
                    <a:pt x="0" y="27"/>
                  </a:cubicBezTo>
                  <a:cubicBezTo>
                    <a:pt x="1" y="28"/>
                    <a:pt x="3" y="28"/>
                    <a:pt x="10" y="25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4450"/>
            <p:cNvSpPr/>
            <p:nvPr/>
          </p:nvSpPr>
          <p:spPr>
            <a:xfrm>
              <a:off x="4763365" y="10924012"/>
              <a:ext cx="533775" cy="5337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71">
                  <a:moveTo>
                    <a:pt x="52" y="0"/>
                  </a:move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19" y="7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4451"/>
            <p:cNvSpPr/>
            <p:nvPr/>
          </p:nvSpPr>
          <p:spPr>
            <a:xfrm>
              <a:off x="5182760" y="10847759"/>
              <a:ext cx="183009" cy="1830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25">
                  <a:moveTo>
                    <a:pt x="24" y="14"/>
                  </a:moveTo>
                  <a:lnTo>
                    <a:pt x="11" y="1"/>
                  </a:lnTo>
                  <a:cubicBezTo>
                    <a:pt x="9" y="0"/>
                    <a:pt x="7" y="0"/>
                    <a:pt x="5" y="1"/>
                  </a:cubicBezTo>
                  <a:lnTo>
                    <a:pt x="0" y="6"/>
                  </a:lnTo>
                  <a:cubicBezTo>
                    <a:pt x="7" y="13"/>
                    <a:pt x="16" y="23"/>
                    <a:pt x="19" y="25"/>
                  </a:cubicBezTo>
                  <a:lnTo>
                    <a:pt x="24" y="20"/>
                  </a:lnTo>
                  <a:cubicBezTo>
                    <a:pt x="25" y="19"/>
                    <a:pt x="25" y="16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pic>
        <p:nvPicPr>
          <p:cNvPr id="40" name="圖片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910" y="2237731"/>
            <a:ext cx="2026647" cy="1519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群組 53"/>
          <p:cNvGrpSpPr/>
          <p:nvPr/>
        </p:nvGrpSpPr>
        <p:grpSpPr>
          <a:xfrm>
            <a:off x="3862556" y="83807"/>
            <a:ext cx="2014826" cy="803360"/>
            <a:chOff x="3530510" y="72583"/>
            <a:chExt cx="2355477" cy="939185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10" y="132717"/>
              <a:ext cx="828595" cy="828083"/>
            </a:xfrm>
            <a:prstGeom prst="rect">
              <a:avLst/>
            </a:prstGeom>
          </p:spPr>
        </p:pic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222" y="72583"/>
              <a:ext cx="939765" cy="939185"/>
            </a:xfrm>
            <a:prstGeom prst="rect">
              <a:avLst/>
            </a:prstGeom>
          </p:spPr>
        </p:pic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663" y="127181"/>
              <a:ext cx="850647" cy="850121"/>
            </a:xfrm>
            <a:prstGeom prst="rect">
              <a:avLst/>
            </a:prstGeom>
          </p:spPr>
        </p:pic>
      </p:grpSp>
      <p:sp>
        <p:nvSpPr>
          <p:cNvPr id="58" name="文字方塊 57"/>
          <p:cNvSpPr txBox="1"/>
          <p:nvPr/>
        </p:nvSpPr>
        <p:spPr>
          <a:xfrm>
            <a:off x="4992589" y="4836837"/>
            <a:ext cx="90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More Info.</a:t>
            </a:r>
            <a:endParaRPr lang="zh-TW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062505" y="5107473"/>
            <a:ext cx="759415" cy="723455"/>
            <a:chOff x="5062505" y="5107473"/>
            <a:chExt cx="759415" cy="723455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62505" y="5107473"/>
              <a:ext cx="759415" cy="723455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13415" y="5133529"/>
              <a:ext cx="657594" cy="671342"/>
            </a:xfrm>
            <a:prstGeom prst="rect">
              <a:avLst/>
            </a:prstGeom>
          </p:spPr>
        </p:pic>
      </p:grpSp>
      <p:sp>
        <p:nvSpPr>
          <p:cNvPr id="47" name="矩形 46"/>
          <p:cNvSpPr/>
          <p:nvPr/>
        </p:nvSpPr>
        <p:spPr>
          <a:xfrm>
            <a:off x="979127" y="226323"/>
            <a:ext cx="2878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**Note: </a:t>
            </a:r>
          </a:p>
          <a:p>
            <a:r>
              <a:rPr lang="en-US" altLang="zh-TW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warranty policy, TAA and NDAA compliant may be different depending on the sales region. Changes in specification or design may be done without notification.</a:t>
            </a:r>
            <a:endParaRPr lang="zh-TW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6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www.mylumens.com/images/pdt2/15382022081812223262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71" y="1916505"/>
            <a:ext cx="1851664" cy="138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-2592"/>
            <a:ext cx="6032163" cy="686059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4" name="群組 53"/>
          <p:cNvGrpSpPr/>
          <p:nvPr/>
        </p:nvGrpSpPr>
        <p:grpSpPr>
          <a:xfrm>
            <a:off x="821093" y="-7156"/>
            <a:ext cx="5211070" cy="5950756"/>
            <a:chOff x="821093" y="-7156"/>
            <a:chExt cx="5200398" cy="5831421"/>
          </a:xfrm>
        </p:grpSpPr>
        <p:sp>
          <p:nvSpPr>
            <p:cNvPr id="59" name="矩形 58"/>
            <p:cNvSpPr/>
            <p:nvPr/>
          </p:nvSpPr>
          <p:spPr>
            <a:xfrm>
              <a:off x="821093" y="-7156"/>
              <a:ext cx="5200398" cy="5831421"/>
            </a:xfrm>
            <a:prstGeom prst="rect">
              <a:avLst/>
            </a:prstGeom>
            <a:gradFill>
              <a:gsLst>
                <a:gs pos="100000">
                  <a:srgbClr val="CBDDE1"/>
                </a:gs>
                <a:gs pos="66000">
                  <a:srgbClr val="D5E4E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0" name="圖片 5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2" t="19326" r="26789"/>
            <a:stretch/>
          </p:blipFill>
          <p:spPr>
            <a:xfrm>
              <a:off x="821093" y="1074253"/>
              <a:ext cx="5187821" cy="4732158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244207" y="265033"/>
            <a:ext cx="327062" cy="358027"/>
          </a:xfrm>
          <a:prstGeom prst="rect">
            <a:avLst/>
          </a:prstGeom>
          <a:solidFill>
            <a:srgbClr val="009DD9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27"/>
          <p:cNvSpPr txBox="1">
            <a:spLocks noChangeArrowheads="1"/>
          </p:cNvSpPr>
          <p:nvPr/>
        </p:nvSpPr>
        <p:spPr bwMode="auto">
          <a:xfrm>
            <a:off x="6440152" y="2955178"/>
            <a:ext cx="1297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VC-A51PN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28"/>
          <p:cNvSpPr txBox="1">
            <a:spLocks noChangeArrowheads="1"/>
          </p:cNvSpPr>
          <p:nvPr/>
        </p:nvSpPr>
        <p:spPr bwMode="auto">
          <a:xfrm>
            <a:off x="6449729" y="3530176"/>
            <a:ext cx="2411661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Professional Sony image sensor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Supports 1080p at 60fps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Simultaneous NDI®|HX, HDMI, and 3G-SDI video output</a:t>
            </a:r>
          </a:p>
        </p:txBody>
      </p:sp>
      <p:sp>
        <p:nvSpPr>
          <p:cNvPr id="19" name="矩形 18"/>
          <p:cNvSpPr/>
          <p:nvPr/>
        </p:nvSpPr>
        <p:spPr>
          <a:xfrm>
            <a:off x="6449730" y="3227365"/>
            <a:ext cx="1815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FHD NDI®|HX PTZ Camera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483216" y="6209632"/>
            <a:ext cx="400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>
                <a:solidFill>
                  <a:schemeClr val="bg1"/>
                </a:solidFill>
              </a:rPr>
              <a:t>Producing and distributing video over IP networks</a:t>
            </a:r>
            <a:endParaRPr lang="zh-TW" altLang="en-US" sz="1400" i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6200000">
            <a:off x="-331363" y="4595670"/>
            <a:ext cx="132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NDI Camera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52425" y="-2592"/>
            <a:ext cx="0" cy="4001151"/>
          </a:xfrm>
          <a:prstGeom prst="line">
            <a:avLst/>
          </a:prstGeom>
          <a:ln w="730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7"/>
          <p:cNvSpPr txBox="1">
            <a:spLocks noChangeArrowheads="1"/>
          </p:cNvSpPr>
          <p:nvPr/>
        </p:nvSpPr>
        <p:spPr bwMode="auto">
          <a:xfrm>
            <a:off x="6337079" y="226323"/>
            <a:ext cx="4015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4000" b="1" dirty="0" smtClean="0"/>
              <a:t>NDI Camera</a:t>
            </a:r>
            <a:endParaRPr lang="zh-TW" altLang="en-US" sz="4000" b="1" dirty="0"/>
          </a:p>
        </p:txBody>
      </p:sp>
      <p:sp>
        <p:nvSpPr>
          <p:cNvPr id="41" name="矩形 40"/>
          <p:cNvSpPr/>
          <p:nvPr/>
        </p:nvSpPr>
        <p:spPr>
          <a:xfrm>
            <a:off x="6379591" y="861532"/>
            <a:ext cx="5745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NDI® is a network protocol that enables the distribution of high-quality video, audio and control signals over standard Ethernet networks in real-time and with minimal latency.</a:t>
            </a:r>
          </a:p>
          <a:p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*NDI® is a registered trademark of the 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Vizrt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Group.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文字方塊 27"/>
          <p:cNvSpPr txBox="1">
            <a:spLocks noChangeArrowheads="1"/>
          </p:cNvSpPr>
          <p:nvPr/>
        </p:nvSpPr>
        <p:spPr bwMode="auto">
          <a:xfrm>
            <a:off x="9280581" y="2795825"/>
            <a:ext cx="12561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VC-A61PN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字方塊 28"/>
          <p:cNvSpPr txBox="1">
            <a:spLocks noChangeArrowheads="1"/>
          </p:cNvSpPr>
          <p:nvPr/>
        </p:nvSpPr>
        <p:spPr bwMode="auto">
          <a:xfrm>
            <a:off x="9290160" y="3370823"/>
            <a:ext cx="2649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2160p30/1080p60, 30X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Superb value for money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HDMI, 3G-SDI and IP streaming output</a:t>
            </a:r>
          </a:p>
        </p:txBody>
      </p:sp>
      <p:sp>
        <p:nvSpPr>
          <p:cNvPr id="44" name="矩形 43"/>
          <p:cNvSpPr/>
          <p:nvPr/>
        </p:nvSpPr>
        <p:spPr>
          <a:xfrm>
            <a:off x="9290160" y="3068012"/>
            <a:ext cx="1713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it-IT" altLang="zh-TW" sz="1200" dirty="0"/>
              <a:t>4K NDI®|HX PTZ Camera</a:t>
            </a:r>
          </a:p>
        </p:txBody>
      </p:sp>
      <p:sp>
        <p:nvSpPr>
          <p:cNvPr id="51" name="文字方塊 27"/>
          <p:cNvSpPr txBox="1">
            <a:spLocks noChangeArrowheads="1"/>
          </p:cNvSpPr>
          <p:nvPr/>
        </p:nvSpPr>
        <p:spPr bwMode="auto">
          <a:xfrm>
            <a:off x="9343261" y="4894022"/>
            <a:ext cx="14182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VC-A71P-HN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字方塊 28"/>
          <p:cNvSpPr txBox="1">
            <a:spLocks noChangeArrowheads="1"/>
          </p:cNvSpPr>
          <p:nvPr/>
        </p:nvSpPr>
        <p:spPr bwMode="auto">
          <a:xfrm>
            <a:off x="9352840" y="5469020"/>
            <a:ext cx="2347358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2160p60 with 30x Optical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NDI|HX </a:t>
            </a: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 Full NDI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HDMI, 12G-SDI, 3G-SDI, USB, IP </a:t>
            </a: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altLang="zh-TW" sz="16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Genlock</a:t>
            </a:r>
            <a:endParaRPr lang="en-US" altLang="zh-TW" sz="1600" baseline="30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352840" y="5166209"/>
            <a:ext cx="1466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4K NDI® PTZ Camera</a:t>
            </a:r>
          </a:p>
        </p:txBody>
      </p:sp>
      <p:sp>
        <p:nvSpPr>
          <p:cNvPr id="55" name="文字方塊 27"/>
          <p:cNvSpPr txBox="1">
            <a:spLocks noChangeArrowheads="1"/>
          </p:cNvSpPr>
          <p:nvPr/>
        </p:nvSpPr>
        <p:spPr bwMode="auto">
          <a:xfrm>
            <a:off x="6504454" y="5197550"/>
            <a:ext cx="1233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VC-A71PN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字方塊 28"/>
          <p:cNvSpPr txBox="1">
            <a:spLocks noChangeArrowheads="1"/>
          </p:cNvSpPr>
          <p:nvPr/>
        </p:nvSpPr>
        <p:spPr bwMode="auto">
          <a:xfrm>
            <a:off x="6514033" y="5772548"/>
            <a:ext cx="234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2160p60 with 30x Optical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AR/VR - </a:t>
            </a:r>
            <a:r>
              <a:rPr lang="en-US" altLang="zh-TW" sz="16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FreeD</a:t>
            </a: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protocol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HDMI and IP streaming output</a:t>
            </a:r>
          </a:p>
        </p:txBody>
      </p:sp>
      <p:sp>
        <p:nvSpPr>
          <p:cNvPr id="57" name="矩形 56"/>
          <p:cNvSpPr/>
          <p:nvPr/>
        </p:nvSpPr>
        <p:spPr>
          <a:xfrm>
            <a:off x="6514033" y="5469737"/>
            <a:ext cx="1713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it-IT" altLang="zh-TW" sz="1200" dirty="0"/>
              <a:t>4K NDI®|HX PTZ Camera</a:t>
            </a:r>
          </a:p>
        </p:txBody>
      </p:sp>
      <p:grpSp>
        <p:nvGrpSpPr>
          <p:cNvPr id="58" name="群組 57"/>
          <p:cNvGrpSpPr/>
          <p:nvPr/>
        </p:nvGrpSpPr>
        <p:grpSpPr>
          <a:xfrm>
            <a:off x="3862556" y="83807"/>
            <a:ext cx="2014826" cy="803360"/>
            <a:chOff x="3530510" y="72583"/>
            <a:chExt cx="2355477" cy="939185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10" y="132717"/>
              <a:ext cx="828595" cy="828083"/>
            </a:xfrm>
            <a:prstGeom prst="rect">
              <a:avLst/>
            </a:prstGeom>
          </p:spPr>
        </p:pic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222" y="72583"/>
              <a:ext cx="939765" cy="939185"/>
            </a:xfrm>
            <a:prstGeom prst="rect">
              <a:avLst/>
            </a:prstGeom>
          </p:spPr>
        </p:pic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663" y="127181"/>
              <a:ext cx="850647" cy="850121"/>
            </a:xfrm>
            <a:prstGeom prst="rect">
              <a:avLst/>
            </a:prstGeom>
          </p:spPr>
        </p:pic>
      </p:grpSp>
      <p:grpSp>
        <p:nvGrpSpPr>
          <p:cNvPr id="67" name="群組 66"/>
          <p:cNvGrpSpPr/>
          <p:nvPr/>
        </p:nvGrpSpPr>
        <p:grpSpPr>
          <a:xfrm flipH="1">
            <a:off x="1078883" y="6152816"/>
            <a:ext cx="368708" cy="372759"/>
            <a:chOff x="4671860" y="10847759"/>
            <a:chExt cx="693909" cy="701534"/>
          </a:xfrm>
        </p:grpSpPr>
        <p:sp>
          <p:nvSpPr>
            <p:cNvPr id="68" name="Freeform: Shape 4449"/>
            <p:cNvSpPr/>
            <p:nvPr/>
          </p:nvSpPr>
          <p:spPr>
            <a:xfrm>
              <a:off x="4671860" y="11343408"/>
              <a:ext cx="205885" cy="2058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" h="28">
                  <a:moveTo>
                    <a:pt x="10" y="0"/>
                  </a:moveTo>
                  <a:lnTo>
                    <a:pt x="2" y="18"/>
                  </a:lnTo>
                  <a:cubicBezTo>
                    <a:pt x="-1" y="25"/>
                    <a:pt x="0" y="27"/>
                    <a:pt x="0" y="27"/>
                  </a:cubicBezTo>
                  <a:cubicBezTo>
                    <a:pt x="1" y="28"/>
                    <a:pt x="3" y="28"/>
                    <a:pt x="10" y="25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9" name="Freeform: Shape 4450"/>
            <p:cNvSpPr/>
            <p:nvPr/>
          </p:nvSpPr>
          <p:spPr>
            <a:xfrm>
              <a:off x="4763365" y="10924012"/>
              <a:ext cx="533775" cy="5337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71">
                  <a:moveTo>
                    <a:pt x="52" y="0"/>
                  </a:move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19" y="7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0" name="Freeform: Shape 4451"/>
            <p:cNvSpPr/>
            <p:nvPr/>
          </p:nvSpPr>
          <p:spPr>
            <a:xfrm>
              <a:off x="5182760" y="10847759"/>
              <a:ext cx="183009" cy="1830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25">
                  <a:moveTo>
                    <a:pt x="24" y="14"/>
                  </a:moveTo>
                  <a:lnTo>
                    <a:pt x="11" y="1"/>
                  </a:lnTo>
                  <a:cubicBezTo>
                    <a:pt x="9" y="0"/>
                    <a:pt x="7" y="0"/>
                    <a:pt x="5" y="1"/>
                  </a:cubicBezTo>
                  <a:lnTo>
                    <a:pt x="0" y="6"/>
                  </a:lnTo>
                  <a:cubicBezTo>
                    <a:pt x="7" y="13"/>
                    <a:pt x="16" y="23"/>
                    <a:pt x="19" y="25"/>
                  </a:cubicBezTo>
                  <a:lnTo>
                    <a:pt x="24" y="20"/>
                  </a:lnTo>
                  <a:cubicBezTo>
                    <a:pt x="25" y="19"/>
                    <a:pt x="25" y="16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4992589" y="4836837"/>
            <a:ext cx="90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More Info.</a:t>
            </a:r>
            <a:endParaRPr lang="zh-TW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823" b="8807"/>
          <a:stretch/>
        </p:blipFill>
        <p:spPr>
          <a:xfrm flipH="1">
            <a:off x="822958" y="942448"/>
            <a:ext cx="2700232" cy="3371858"/>
          </a:xfrm>
          <a:prstGeom prst="rect">
            <a:avLst/>
          </a:prstGeom>
        </p:spPr>
      </p:pic>
      <p:pic>
        <p:nvPicPr>
          <p:cNvPr id="3078" name="Picture 6" descr="https://www.mylumens.com/images/pdt2/154320220818122235860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70" y="1795867"/>
            <a:ext cx="2807383" cy="21055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C-A71PN 4K NDI®|HX PTZ Came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06" y="2262331"/>
            <a:ext cx="4984876" cy="37386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7" y="4839344"/>
            <a:ext cx="1675109" cy="1256332"/>
          </a:xfrm>
          <a:prstGeom prst="rect">
            <a:avLst/>
          </a:prstGeom>
        </p:spPr>
      </p:pic>
      <p:pic>
        <p:nvPicPr>
          <p:cNvPr id="3084" name="Picture 12" descr="Lumens VC-A61PN 4K NDI®|HX PTZ Camer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969" y="1986194"/>
            <a:ext cx="1627088" cy="12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C-A71PN 4K NDI®|HX PTZ Camer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49" y="4426829"/>
            <a:ext cx="1726068" cy="12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mylumens.com/images/pdt2/0202209231734181035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24398"/>
          <a:stretch/>
        </p:blipFill>
        <p:spPr bwMode="auto">
          <a:xfrm>
            <a:off x="10828846" y="4053678"/>
            <a:ext cx="973089" cy="14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5062505" y="5107473"/>
            <a:ext cx="759415" cy="723455"/>
            <a:chOff x="5062505" y="5107473"/>
            <a:chExt cx="759415" cy="723455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62505" y="5107473"/>
              <a:ext cx="759415" cy="723455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37493" y="5158349"/>
              <a:ext cx="604678" cy="634592"/>
            </a:xfrm>
            <a:prstGeom prst="rect">
              <a:avLst/>
            </a:prstGeom>
          </p:spPr>
        </p:pic>
      </p:grpSp>
      <p:sp>
        <p:nvSpPr>
          <p:cNvPr id="45" name="矩形 44"/>
          <p:cNvSpPr/>
          <p:nvPr/>
        </p:nvSpPr>
        <p:spPr>
          <a:xfrm>
            <a:off x="979127" y="226323"/>
            <a:ext cx="2878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**Note: </a:t>
            </a:r>
          </a:p>
          <a:p>
            <a:r>
              <a:rPr lang="en-US" altLang="zh-TW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warranty policy, TAA and NDAA compliant may be different depending on the sales region. Changes in specification or design may be done without notification.</a:t>
            </a:r>
            <a:endParaRPr lang="zh-TW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0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592"/>
            <a:ext cx="6032163" cy="686059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4" name="群組 53"/>
          <p:cNvGrpSpPr/>
          <p:nvPr/>
        </p:nvGrpSpPr>
        <p:grpSpPr>
          <a:xfrm>
            <a:off x="821093" y="-7156"/>
            <a:ext cx="5211070" cy="5950756"/>
            <a:chOff x="821093" y="-7156"/>
            <a:chExt cx="5200398" cy="5831421"/>
          </a:xfrm>
        </p:grpSpPr>
        <p:sp>
          <p:nvSpPr>
            <p:cNvPr id="59" name="矩形 58"/>
            <p:cNvSpPr/>
            <p:nvPr/>
          </p:nvSpPr>
          <p:spPr>
            <a:xfrm>
              <a:off x="821093" y="-7156"/>
              <a:ext cx="5200398" cy="5831421"/>
            </a:xfrm>
            <a:prstGeom prst="rect">
              <a:avLst/>
            </a:prstGeom>
            <a:gradFill>
              <a:gsLst>
                <a:gs pos="100000">
                  <a:srgbClr val="CBDDE1"/>
                </a:gs>
                <a:gs pos="66000">
                  <a:srgbClr val="D5E4E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0" name="圖片 5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2" t="19326" r="26789"/>
            <a:stretch/>
          </p:blipFill>
          <p:spPr>
            <a:xfrm>
              <a:off x="821093" y="1074253"/>
              <a:ext cx="5187821" cy="4732158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244207" y="265033"/>
            <a:ext cx="327062" cy="358027"/>
          </a:xfrm>
          <a:prstGeom prst="rect">
            <a:avLst/>
          </a:prstGeom>
          <a:solidFill>
            <a:srgbClr val="009DD9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483216" y="6122382"/>
            <a:ext cx="400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>
                <a:solidFill>
                  <a:schemeClr val="bg1"/>
                </a:solidFill>
              </a:rPr>
              <a:t>Webcams, huddle room cameras and integrated video </a:t>
            </a:r>
            <a:r>
              <a:rPr lang="en-US" altLang="zh-TW" sz="1400" i="1" dirty="0" err="1">
                <a:solidFill>
                  <a:schemeClr val="bg1"/>
                </a:solidFill>
              </a:rPr>
              <a:t>soundbars</a:t>
            </a:r>
            <a:endParaRPr lang="zh-TW" altLang="en-US" sz="1400" i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6200000">
            <a:off x="-996704" y="4305270"/>
            <a:ext cx="2656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Video Conference Camera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52425" y="-2592"/>
            <a:ext cx="0" cy="2967694"/>
          </a:xfrm>
          <a:prstGeom prst="line">
            <a:avLst/>
          </a:prstGeom>
          <a:ln w="730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7"/>
          <p:cNvSpPr txBox="1">
            <a:spLocks noChangeArrowheads="1"/>
          </p:cNvSpPr>
          <p:nvPr/>
        </p:nvSpPr>
        <p:spPr bwMode="auto">
          <a:xfrm>
            <a:off x="6403754" y="226190"/>
            <a:ext cx="57882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3600" b="1" dirty="0"/>
              <a:t>Video Conference Camera</a:t>
            </a:r>
            <a:endParaRPr lang="zh-TW" altLang="en-US" sz="3600" b="1" dirty="0"/>
          </a:p>
        </p:txBody>
      </p:sp>
      <p:sp>
        <p:nvSpPr>
          <p:cNvPr id="41" name="矩形 40"/>
          <p:cNvSpPr/>
          <p:nvPr/>
        </p:nvSpPr>
        <p:spPr>
          <a:xfrm>
            <a:off x="6379591" y="861532"/>
            <a:ext cx="542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 built-in laptop cameras and consumer video conferencing cameras work with most platforms (such as Skype, Teams, Zoom, and 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Webex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professional VC cameras also typically offer enhanced video and audio quality, and much greater versatility.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3862556" y="83807"/>
            <a:ext cx="2014826" cy="803360"/>
            <a:chOff x="3530510" y="72583"/>
            <a:chExt cx="2355477" cy="939185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10" y="132717"/>
              <a:ext cx="828595" cy="828083"/>
            </a:xfrm>
            <a:prstGeom prst="rect">
              <a:avLst/>
            </a:prstGeom>
          </p:spPr>
        </p:pic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222" y="72583"/>
              <a:ext cx="939765" cy="939185"/>
            </a:xfrm>
            <a:prstGeom prst="rect">
              <a:avLst/>
            </a:prstGeom>
          </p:spPr>
        </p:pic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663" y="127181"/>
              <a:ext cx="850647" cy="850121"/>
            </a:xfrm>
            <a:prstGeom prst="rect">
              <a:avLst/>
            </a:prstGeom>
          </p:spPr>
        </p:pic>
      </p:grpSp>
      <p:grpSp>
        <p:nvGrpSpPr>
          <p:cNvPr id="67" name="群組 66"/>
          <p:cNvGrpSpPr/>
          <p:nvPr/>
        </p:nvGrpSpPr>
        <p:grpSpPr>
          <a:xfrm flipH="1">
            <a:off x="1078883" y="6152816"/>
            <a:ext cx="368708" cy="372759"/>
            <a:chOff x="4671860" y="10847759"/>
            <a:chExt cx="693909" cy="701534"/>
          </a:xfrm>
        </p:grpSpPr>
        <p:sp>
          <p:nvSpPr>
            <p:cNvPr id="68" name="Freeform: Shape 4449"/>
            <p:cNvSpPr/>
            <p:nvPr/>
          </p:nvSpPr>
          <p:spPr>
            <a:xfrm>
              <a:off x="4671860" y="11343408"/>
              <a:ext cx="205885" cy="2058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" h="28">
                  <a:moveTo>
                    <a:pt x="10" y="0"/>
                  </a:moveTo>
                  <a:lnTo>
                    <a:pt x="2" y="18"/>
                  </a:lnTo>
                  <a:cubicBezTo>
                    <a:pt x="-1" y="25"/>
                    <a:pt x="0" y="27"/>
                    <a:pt x="0" y="27"/>
                  </a:cubicBezTo>
                  <a:cubicBezTo>
                    <a:pt x="1" y="28"/>
                    <a:pt x="3" y="28"/>
                    <a:pt x="10" y="25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9" name="Freeform: Shape 4450"/>
            <p:cNvSpPr/>
            <p:nvPr/>
          </p:nvSpPr>
          <p:spPr>
            <a:xfrm>
              <a:off x="4763365" y="10924012"/>
              <a:ext cx="533775" cy="5337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71">
                  <a:moveTo>
                    <a:pt x="52" y="0"/>
                  </a:move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19" y="7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0" name="Freeform: Shape 4451"/>
            <p:cNvSpPr/>
            <p:nvPr/>
          </p:nvSpPr>
          <p:spPr>
            <a:xfrm>
              <a:off x="5182760" y="10847759"/>
              <a:ext cx="183009" cy="1830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25">
                  <a:moveTo>
                    <a:pt x="24" y="14"/>
                  </a:moveTo>
                  <a:lnTo>
                    <a:pt x="11" y="1"/>
                  </a:lnTo>
                  <a:cubicBezTo>
                    <a:pt x="9" y="0"/>
                    <a:pt x="7" y="0"/>
                    <a:pt x="5" y="1"/>
                  </a:cubicBezTo>
                  <a:lnTo>
                    <a:pt x="0" y="6"/>
                  </a:lnTo>
                  <a:cubicBezTo>
                    <a:pt x="7" y="13"/>
                    <a:pt x="16" y="23"/>
                    <a:pt x="19" y="25"/>
                  </a:cubicBezTo>
                  <a:lnTo>
                    <a:pt x="24" y="20"/>
                  </a:lnTo>
                  <a:cubicBezTo>
                    <a:pt x="25" y="19"/>
                    <a:pt x="25" y="16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4992589" y="4836837"/>
            <a:ext cx="90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More Info.</a:t>
            </a:r>
            <a:endParaRPr lang="zh-TW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823" b="8807"/>
          <a:stretch/>
        </p:blipFill>
        <p:spPr>
          <a:xfrm flipH="1">
            <a:off x="822958" y="942448"/>
            <a:ext cx="2700232" cy="3371858"/>
          </a:xfrm>
          <a:prstGeom prst="rect">
            <a:avLst/>
          </a:prstGeom>
        </p:spPr>
      </p:pic>
      <p:sp>
        <p:nvSpPr>
          <p:cNvPr id="48" name="手繪多邊形 47"/>
          <p:cNvSpPr/>
          <p:nvPr/>
        </p:nvSpPr>
        <p:spPr>
          <a:xfrm>
            <a:off x="2748241" y="3427703"/>
            <a:ext cx="3290224" cy="376988"/>
          </a:xfrm>
          <a:custGeom>
            <a:avLst/>
            <a:gdLst>
              <a:gd name="connsiteX0" fmla="*/ 2595327 w 3290224"/>
              <a:gd name="connsiteY0" fmla="*/ 0 h 376988"/>
              <a:gd name="connsiteX1" fmla="*/ 3118376 w 3290224"/>
              <a:gd name="connsiteY1" fmla="*/ 3830 h 376988"/>
              <a:gd name="connsiteX2" fmla="*/ 3290224 w 3290224"/>
              <a:gd name="connsiteY2" fmla="*/ 7039 h 376988"/>
              <a:gd name="connsiteX3" fmla="*/ 3290224 w 3290224"/>
              <a:gd name="connsiteY3" fmla="*/ 369949 h 376988"/>
              <a:gd name="connsiteX4" fmla="*/ 3118376 w 3290224"/>
              <a:gd name="connsiteY4" fmla="*/ 373159 h 376988"/>
              <a:gd name="connsiteX5" fmla="*/ 2595327 w 3290224"/>
              <a:gd name="connsiteY5" fmla="*/ 376988 h 376988"/>
              <a:gd name="connsiteX6" fmla="*/ 0 w 3290224"/>
              <a:gd name="connsiteY6" fmla="*/ 188494 h 376988"/>
              <a:gd name="connsiteX7" fmla="*/ 2595327 w 3290224"/>
              <a:gd name="connsiteY7" fmla="*/ 0 h 37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0224" h="376988">
                <a:moveTo>
                  <a:pt x="2595327" y="0"/>
                </a:moveTo>
                <a:cubicBezTo>
                  <a:pt x="2774497" y="0"/>
                  <a:pt x="2949427" y="1319"/>
                  <a:pt x="3118376" y="3830"/>
                </a:cubicBezTo>
                <a:lnTo>
                  <a:pt x="3290224" y="7039"/>
                </a:lnTo>
                <a:lnTo>
                  <a:pt x="3290224" y="369949"/>
                </a:lnTo>
                <a:lnTo>
                  <a:pt x="3118376" y="373159"/>
                </a:lnTo>
                <a:cubicBezTo>
                  <a:pt x="2949427" y="375669"/>
                  <a:pt x="2774497" y="376988"/>
                  <a:pt x="2595327" y="376988"/>
                </a:cubicBezTo>
                <a:cubicBezTo>
                  <a:pt x="1161967" y="376988"/>
                  <a:pt x="0" y="292596"/>
                  <a:pt x="0" y="188494"/>
                </a:cubicBezTo>
                <a:cubicBezTo>
                  <a:pt x="0" y="84392"/>
                  <a:pt x="1161967" y="0"/>
                  <a:pt x="2595327" y="0"/>
                </a:cubicBezTo>
                <a:close/>
              </a:path>
            </a:pathLst>
          </a:custGeom>
          <a:solidFill>
            <a:srgbClr val="E6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3072696" y="2139548"/>
            <a:ext cx="3288828" cy="23839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VC-B11U 4K Video Conference Camera Lume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9" y="3005619"/>
            <a:ext cx="4261356" cy="319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文字方塊 27"/>
          <p:cNvSpPr txBox="1">
            <a:spLocks noChangeArrowheads="1"/>
          </p:cNvSpPr>
          <p:nvPr/>
        </p:nvSpPr>
        <p:spPr bwMode="auto">
          <a:xfrm>
            <a:off x="6339009" y="3778409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MS-10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字方塊 28"/>
          <p:cNvSpPr txBox="1">
            <a:spLocks noChangeArrowheads="1"/>
          </p:cNvSpPr>
          <p:nvPr/>
        </p:nvSpPr>
        <p:spPr bwMode="auto">
          <a:xfrm>
            <a:off x="6348586" y="4353407"/>
            <a:ext cx="2703601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Complete voice and video VC system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4K sensor with auto-framing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Designed for monitor or wall mounting (TV mounting kit included)</a:t>
            </a:r>
          </a:p>
        </p:txBody>
      </p:sp>
      <p:sp>
        <p:nvSpPr>
          <p:cNvPr id="71" name="矩形 70"/>
          <p:cNvSpPr/>
          <p:nvPr/>
        </p:nvSpPr>
        <p:spPr>
          <a:xfrm>
            <a:off x="6348587" y="4050596"/>
            <a:ext cx="13740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4K Video </a:t>
            </a:r>
            <a:r>
              <a:rPr lang="en-US" altLang="zh-TW" sz="1200" dirty="0" err="1"/>
              <a:t>Soundbar</a:t>
            </a:r>
            <a:endParaRPr lang="en-US" altLang="zh-TW" sz="1200" dirty="0"/>
          </a:p>
        </p:txBody>
      </p:sp>
      <p:sp>
        <p:nvSpPr>
          <p:cNvPr id="72" name="文字方塊 27"/>
          <p:cNvSpPr txBox="1">
            <a:spLocks noChangeArrowheads="1"/>
          </p:cNvSpPr>
          <p:nvPr/>
        </p:nvSpPr>
        <p:spPr bwMode="auto">
          <a:xfrm>
            <a:off x="9111615" y="2779087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VC-B2U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字方塊 28"/>
          <p:cNvSpPr txBox="1">
            <a:spLocks noChangeArrowheads="1"/>
          </p:cNvSpPr>
          <p:nvPr/>
        </p:nvSpPr>
        <p:spPr bwMode="auto">
          <a:xfrm>
            <a:off x="9121193" y="3354085"/>
            <a:ext cx="2680742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Full HD 1080p premium video quality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Wide 90° field of view angle to capture 1-3 video conference guests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Dual microphones pick up voices from every angle</a:t>
            </a:r>
          </a:p>
        </p:txBody>
      </p:sp>
      <p:sp>
        <p:nvSpPr>
          <p:cNvPr id="74" name="矩形 73"/>
          <p:cNvSpPr/>
          <p:nvPr/>
        </p:nvSpPr>
        <p:spPr>
          <a:xfrm>
            <a:off x="9121193" y="3051274"/>
            <a:ext cx="1723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Full HD 90° FOV Webcam</a:t>
            </a:r>
            <a:endParaRPr lang="en-US" altLang="zh-TW" sz="1200" dirty="0" smtClean="0"/>
          </a:p>
        </p:txBody>
      </p:sp>
      <p:sp>
        <p:nvSpPr>
          <p:cNvPr id="75" name="文字方塊 27"/>
          <p:cNvSpPr txBox="1">
            <a:spLocks noChangeArrowheads="1"/>
          </p:cNvSpPr>
          <p:nvPr/>
        </p:nvSpPr>
        <p:spPr bwMode="auto">
          <a:xfrm>
            <a:off x="9121193" y="5277170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VC-B11U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字方塊 28"/>
          <p:cNvSpPr txBox="1">
            <a:spLocks noChangeArrowheads="1"/>
          </p:cNvSpPr>
          <p:nvPr/>
        </p:nvSpPr>
        <p:spPr bwMode="auto">
          <a:xfrm>
            <a:off x="9130770" y="5852168"/>
            <a:ext cx="2604083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Zoom Certified USB camera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Clear images with 4K sensor and WDR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Effectively capture human voice up to 5 meters</a:t>
            </a:r>
          </a:p>
        </p:txBody>
      </p:sp>
      <p:sp>
        <p:nvSpPr>
          <p:cNvPr id="77" name="矩形 76"/>
          <p:cNvSpPr/>
          <p:nvPr/>
        </p:nvSpPr>
        <p:spPr>
          <a:xfrm>
            <a:off x="9130771" y="5549357"/>
            <a:ext cx="1894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4K USB Conference Camera</a:t>
            </a:r>
          </a:p>
        </p:txBody>
      </p:sp>
      <p:pic>
        <p:nvPicPr>
          <p:cNvPr id="4100" name="Picture 4" descr="MS-10 4K Video Sound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57" y="2389027"/>
            <a:ext cx="2231413" cy="16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umens VC-B2U Webcam Barco Clickshare Conference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1769150"/>
            <a:ext cx="1914985" cy="14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umens VC-B11U Webcam Barco Clickshare Conference 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268" y="4262929"/>
            <a:ext cx="1690504" cy="126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5062505" y="5107473"/>
            <a:ext cx="759415" cy="723455"/>
            <a:chOff x="5062505" y="5107473"/>
            <a:chExt cx="759415" cy="723455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62505" y="5107473"/>
              <a:ext cx="759415" cy="723455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05593" y="5137653"/>
              <a:ext cx="671864" cy="674025"/>
            </a:xfrm>
            <a:prstGeom prst="rect">
              <a:avLst/>
            </a:prstGeom>
          </p:spPr>
        </p:pic>
      </p:grpSp>
      <p:sp>
        <p:nvSpPr>
          <p:cNvPr id="42" name="矩形 41"/>
          <p:cNvSpPr/>
          <p:nvPr/>
        </p:nvSpPr>
        <p:spPr>
          <a:xfrm>
            <a:off x="979127" y="226323"/>
            <a:ext cx="2878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**Note: </a:t>
            </a:r>
          </a:p>
          <a:p>
            <a:r>
              <a:rPr lang="en-US" altLang="zh-TW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warranty policy, TAA and NDAA compliant may be different depending on the sales region. Changes in specification or design may be done without notification.</a:t>
            </a:r>
            <a:endParaRPr lang="zh-TW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5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592"/>
            <a:ext cx="6032163" cy="686059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4" name="群組 53"/>
          <p:cNvGrpSpPr/>
          <p:nvPr/>
        </p:nvGrpSpPr>
        <p:grpSpPr>
          <a:xfrm>
            <a:off x="821093" y="-7156"/>
            <a:ext cx="5211070" cy="5950756"/>
            <a:chOff x="821093" y="-7156"/>
            <a:chExt cx="5200398" cy="5831421"/>
          </a:xfrm>
        </p:grpSpPr>
        <p:sp>
          <p:nvSpPr>
            <p:cNvPr id="59" name="矩形 58"/>
            <p:cNvSpPr/>
            <p:nvPr/>
          </p:nvSpPr>
          <p:spPr>
            <a:xfrm>
              <a:off x="821093" y="-7156"/>
              <a:ext cx="5200398" cy="5831421"/>
            </a:xfrm>
            <a:prstGeom prst="rect">
              <a:avLst/>
            </a:prstGeom>
            <a:gradFill>
              <a:gsLst>
                <a:gs pos="100000">
                  <a:srgbClr val="CBDDE1"/>
                </a:gs>
                <a:gs pos="66000">
                  <a:srgbClr val="D5E4E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0" name="圖片 5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2" t="19326" r="26789"/>
            <a:stretch/>
          </p:blipFill>
          <p:spPr>
            <a:xfrm>
              <a:off x="821093" y="1074253"/>
              <a:ext cx="5187821" cy="4732158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244207" y="265033"/>
            <a:ext cx="327062" cy="358027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563180" y="6199351"/>
            <a:ext cx="400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>
                <a:solidFill>
                  <a:schemeClr val="bg1"/>
                </a:solidFill>
              </a:rPr>
              <a:t>Compact </a:t>
            </a:r>
            <a:r>
              <a:rPr lang="en-US" altLang="zh-TW" sz="1400" i="1" dirty="0" err="1">
                <a:solidFill>
                  <a:schemeClr val="bg1"/>
                </a:solidFill>
              </a:rPr>
              <a:t>Minicams</a:t>
            </a:r>
            <a:r>
              <a:rPr lang="en-US" altLang="zh-TW" sz="1400" i="1" dirty="0">
                <a:solidFill>
                  <a:schemeClr val="bg1"/>
                </a:solidFill>
              </a:rPr>
              <a:t> with Integrated Lens</a:t>
            </a:r>
            <a:endParaRPr lang="zh-TW" altLang="en-US" sz="1400" i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6200000">
            <a:off x="-329051" y="4765184"/>
            <a:ext cx="1321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Box Camera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52425" y="-2592"/>
            <a:ext cx="0" cy="4191687"/>
          </a:xfrm>
          <a:prstGeom prst="line">
            <a:avLst/>
          </a:prstGeom>
          <a:ln w="730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7"/>
          <p:cNvSpPr txBox="1">
            <a:spLocks noChangeArrowheads="1"/>
          </p:cNvSpPr>
          <p:nvPr/>
        </p:nvSpPr>
        <p:spPr bwMode="auto">
          <a:xfrm>
            <a:off x="6403754" y="226190"/>
            <a:ext cx="57882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3600" b="1" dirty="0"/>
              <a:t>Box Camera</a:t>
            </a:r>
            <a:endParaRPr lang="zh-TW" altLang="en-US" sz="3600" b="1" dirty="0"/>
          </a:p>
        </p:txBody>
      </p:sp>
      <p:sp>
        <p:nvSpPr>
          <p:cNvPr id="41" name="矩形 40"/>
          <p:cNvSpPr/>
          <p:nvPr/>
        </p:nvSpPr>
        <p:spPr>
          <a:xfrm>
            <a:off x="6379591" y="861532"/>
            <a:ext cx="5126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cameras are also known as mini cameras, 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minicams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or POV (point of view) cameras. They are designed for capturing specific camera angles or establishing a wide view. 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3862556" y="83807"/>
            <a:ext cx="2014826" cy="803360"/>
            <a:chOff x="3530510" y="72583"/>
            <a:chExt cx="2355477" cy="939185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10" y="132717"/>
              <a:ext cx="828595" cy="828083"/>
            </a:xfrm>
            <a:prstGeom prst="rect">
              <a:avLst/>
            </a:prstGeom>
          </p:spPr>
        </p:pic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222" y="72583"/>
              <a:ext cx="939765" cy="939185"/>
            </a:xfrm>
            <a:prstGeom prst="rect">
              <a:avLst/>
            </a:prstGeom>
          </p:spPr>
        </p:pic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663" y="127181"/>
              <a:ext cx="850647" cy="850121"/>
            </a:xfrm>
            <a:prstGeom prst="rect">
              <a:avLst/>
            </a:prstGeom>
          </p:spPr>
        </p:pic>
      </p:grpSp>
      <p:grpSp>
        <p:nvGrpSpPr>
          <p:cNvPr id="67" name="群組 66"/>
          <p:cNvGrpSpPr/>
          <p:nvPr/>
        </p:nvGrpSpPr>
        <p:grpSpPr>
          <a:xfrm flipH="1">
            <a:off x="1078883" y="6152816"/>
            <a:ext cx="368708" cy="372759"/>
            <a:chOff x="4671860" y="10847759"/>
            <a:chExt cx="693909" cy="701534"/>
          </a:xfrm>
        </p:grpSpPr>
        <p:sp>
          <p:nvSpPr>
            <p:cNvPr id="68" name="Freeform: Shape 4449"/>
            <p:cNvSpPr/>
            <p:nvPr/>
          </p:nvSpPr>
          <p:spPr>
            <a:xfrm>
              <a:off x="4671860" y="11343408"/>
              <a:ext cx="205885" cy="2058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" h="28">
                  <a:moveTo>
                    <a:pt x="10" y="0"/>
                  </a:moveTo>
                  <a:lnTo>
                    <a:pt x="2" y="18"/>
                  </a:lnTo>
                  <a:cubicBezTo>
                    <a:pt x="-1" y="25"/>
                    <a:pt x="0" y="27"/>
                    <a:pt x="0" y="27"/>
                  </a:cubicBezTo>
                  <a:cubicBezTo>
                    <a:pt x="1" y="28"/>
                    <a:pt x="3" y="28"/>
                    <a:pt x="10" y="25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9" name="Freeform: Shape 4450"/>
            <p:cNvSpPr/>
            <p:nvPr/>
          </p:nvSpPr>
          <p:spPr>
            <a:xfrm>
              <a:off x="4763365" y="10924012"/>
              <a:ext cx="533775" cy="5337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71">
                  <a:moveTo>
                    <a:pt x="52" y="0"/>
                  </a:move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19" y="7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0" name="Freeform: Shape 4451"/>
            <p:cNvSpPr/>
            <p:nvPr/>
          </p:nvSpPr>
          <p:spPr>
            <a:xfrm>
              <a:off x="5182760" y="10847759"/>
              <a:ext cx="183009" cy="1830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25">
                  <a:moveTo>
                    <a:pt x="24" y="14"/>
                  </a:moveTo>
                  <a:lnTo>
                    <a:pt x="11" y="1"/>
                  </a:lnTo>
                  <a:cubicBezTo>
                    <a:pt x="9" y="0"/>
                    <a:pt x="7" y="0"/>
                    <a:pt x="5" y="1"/>
                  </a:cubicBezTo>
                  <a:lnTo>
                    <a:pt x="0" y="6"/>
                  </a:lnTo>
                  <a:cubicBezTo>
                    <a:pt x="7" y="13"/>
                    <a:pt x="16" y="23"/>
                    <a:pt x="19" y="25"/>
                  </a:cubicBezTo>
                  <a:lnTo>
                    <a:pt x="24" y="20"/>
                  </a:lnTo>
                  <a:cubicBezTo>
                    <a:pt x="25" y="19"/>
                    <a:pt x="25" y="16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4992589" y="4836837"/>
            <a:ext cx="90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More Info.</a:t>
            </a:r>
            <a:endParaRPr lang="zh-TW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823" b="8807"/>
          <a:stretch/>
        </p:blipFill>
        <p:spPr>
          <a:xfrm flipH="1">
            <a:off x="822958" y="942448"/>
            <a:ext cx="2700232" cy="3371858"/>
          </a:xfrm>
          <a:prstGeom prst="rect">
            <a:avLst/>
          </a:prstGeom>
        </p:spPr>
      </p:pic>
      <p:sp>
        <p:nvSpPr>
          <p:cNvPr id="48" name="手繪多邊形 47"/>
          <p:cNvSpPr/>
          <p:nvPr/>
        </p:nvSpPr>
        <p:spPr>
          <a:xfrm>
            <a:off x="2748241" y="3427703"/>
            <a:ext cx="3290224" cy="376988"/>
          </a:xfrm>
          <a:custGeom>
            <a:avLst/>
            <a:gdLst>
              <a:gd name="connsiteX0" fmla="*/ 2595327 w 3290224"/>
              <a:gd name="connsiteY0" fmla="*/ 0 h 376988"/>
              <a:gd name="connsiteX1" fmla="*/ 3118376 w 3290224"/>
              <a:gd name="connsiteY1" fmla="*/ 3830 h 376988"/>
              <a:gd name="connsiteX2" fmla="*/ 3290224 w 3290224"/>
              <a:gd name="connsiteY2" fmla="*/ 7039 h 376988"/>
              <a:gd name="connsiteX3" fmla="*/ 3290224 w 3290224"/>
              <a:gd name="connsiteY3" fmla="*/ 369949 h 376988"/>
              <a:gd name="connsiteX4" fmla="*/ 3118376 w 3290224"/>
              <a:gd name="connsiteY4" fmla="*/ 373159 h 376988"/>
              <a:gd name="connsiteX5" fmla="*/ 2595327 w 3290224"/>
              <a:gd name="connsiteY5" fmla="*/ 376988 h 376988"/>
              <a:gd name="connsiteX6" fmla="*/ 0 w 3290224"/>
              <a:gd name="connsiteY6" fmla="*/ 188494 h 376988"/>
              <a:gd name="connsiteX7" fmla="*/ 2595327 w 3290224"/>
              <a:gd name="connsiteY7" fmla="*/ 0 h 37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0224" h="376988">
                <a:moveTo>
                  <a:pt x="2595327" y="0"/>
                </a:moveTo>
                <a:cubicBezTo>
                  <a:pt x="2774497" y="0"/>
                  <a:pt x="2949427" y="1319"/>
                  <a:pt x="3118376" y="3830"/>
                </a:cubicBezTo>
                <a:lnTo>
                  <a:pt x="3290224" y="7039"/>
                </a:lnTo>
                <a:lnTo>
                  <a:pt x="3290224" y="369949"/>
                </a:lnTo>
                <a:lnTo>
                  <a:pt x="3118376" y="373159"/>
                </a:lnTo>
                <a:cubicBezTo>
                  <a:pt x="2949427" y="375669"/>
                  <a:pt x="2774497" y="376988"/>
                  <a:pt x="2595327" y="376988"/>
                </a:cubicBezTo>
                <a:cubicBezTo>
                  <a:pt x="1161967" y="376988"/>
                  <a:pt x="0" y="292596"/>
                  <a:pt x="0" y="188494"/>
                </a:cubicBezTo>
                <a:cubicBezTo>
                  <a:pt x="0" y="84392"/>
                  <a:pt x="1161967" y="0"/>
                  <a:pt x="2595327" y="0"/>
                </a:cubicBezTo>
                <a:close/>
              </a:path>
            </a:pathLst>
          </a:custGeom>
          <a:solidFill>
            <a:srgbClr val="E6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27"/>
          <p:cNvSpPr txBox="1">
            <a:spLocks noChangeArrowheads="1"/>
          </p:cNvSpPr>
          <p:nvPr/>
        </p:nvSpPr>
        <p:spPr bwMode="auto">
          <a:xfrm>
            <a:off x="6339008" y="3778409"/>
            <a:ext cx="1719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VC-BC701P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字方塊 28"/>
          <p:cNvSpPr txBox="1">
            <a:spLocks noChangeArrowheads="1"/>
          </p:cNvSpPr>
          <p:nvPr/>
        </p:nvSpPr>
        <p:spPr bwMode="auto">
          <a:xfrm>
            <a:off x="6348587" y="4353407"/>
            <a:ext cx="2498194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2160p60 with 30x Optical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68° Wide Viewing Angle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Simultaneous HDMI and IP streaming output</a:t>
            </a:r>
          </a:p>
        </p:txBody>
      </p:sp>
      <p:sp>
        <p:nvSpPr>
          <p:cNvPr id="71" name="矩形 70"/>
          <p:cNvSpPr/>
          <p:nvPr/>
        </p:nvSpPr>
        <p:spPr>
          <a:xfrm>
            <a:off x="6348587" y="4050596"/>
            <a:ext cx="13740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4Kp60 Box Camera</a:t>
            </a:r>
          </a:p>
        </p:txBody>
      </p:sp>
      <p:sp>
        <p:nvSpPr>
          <p:cNvPr id="72" name="文字方塊 27"/>
          <p:cNvSpPr txBox="1">
            <a:spLocks noChangeArrowheads="1"/>
          </p:cNvSpPr>
          <p:nvPr/>
        </p:nvSpPr>
        <p:spPr bwMode="auto">
          <a:xfrm>
            <a:off x="9111614" y="2779087"/>
            <a:ext cx="1423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VC-BC601P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字方塊 28"/>
          <p:cNvSpPr txBox="1">
            <a:spLocks noChangeArrowheads="1"/>
          </p:cNvSpPr>
          <p:nvPr/>
        </p:nvSpPr>
        <p:spPr bwMode="auto">
          <a:xfrm>
            <a:off x="9121193" y="3354085"/>
            <a:ext cx="268074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1080p60 with 30x Optical Zoom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68° Wide Viewing Angle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Simultaneous HDMI, 3G-SDI</a:t>
            </a:r>
            <a:b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 IP streaming output</a:t>
            </a:r>
          </a:p>
        </p:txBody>
      </p:sp>
      <p:sp>
        <p:nvSpPr>
          <p:cNvPr id="74" name="矩形 73"/>
          <p:cNvSpPr/>
          <p:nvPr/>
        </p:nvSpPr>
        <p:spPr>
          <a:xfrm>
            <a:off x="9121193" y="3051274"/>
            <a:ext cx="13583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1080p Box Camera</a:t>
            </a:r>
          </a:p>
        </p:txBody>
      </p:sp>
      <p:sp>
        <p:nvSpPr>
          <p:cNvPr id="75" name="文字方塊 27"/>
          <p:cNvSpPr txBox="1">
            <a:spLocks noChangeArrowheads="1"/>
          </p:cNvSpPr>
          <p:nvPr/>
        </p:nvSpPr>
        <p:spPr bwMode="auto">
          <a:xfrm>
            <a:off x="9121193" y="5277170"/>
            <a:ext cx="1413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VC-BC301P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字方塊 28"/>
          <p:cNvSpPr txBox="1">
            <a:spLocks noChangeArrowheads="1"/>
          </p:cNvSpPr>
          <p:nvPr/>
        </p:nvSpPr>
        <p:spPr bwMode="auto">
          <a:xfrm>
            <a:off x="9130770" y="5852168"/>
            <a:ext cx="2604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2160p60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Compact Design with Tally Light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102° Wide Viewing Angle</a:t>
            </a:r>
          </a:p>
        </p:txBody>
      </p:sp>
      <p:sp>
        <p:nvSpPr>
          <p:cNvPr id="77" name="矩形 76"/>
          <p:cNvSpPr/>
          <p:nvPr/>
        </p:nvSpPr>
        <p:spPr>
          <a:xfrm>
            <a:off x="9130771" y="5549357"/>
            <a:ext cx="131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4K IP POV Camera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5" y="3289473"/>
            <a:ext cx="4475116" cy="33563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7" r="21326"/>
          <a:stretch/>
        </p:blipFill>
        <p:spPr>
          <a:xfrm>
            <a:off x="3838574" y="1954797"/>
            <a:ext cx="1990725" cy="3128300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82" y="1941006"/>
            <a:ext cx="1726476" cy="1294857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78" y="2692124"/>
            <a:ext cx="1765228" cy="1323921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28" y="4386632"/>
            <a:ext cx="2101783" cy="1576338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5062505" y="5107473"/>
            <a:ext cx="759415" cy="723455"/>
            <a:chOff x="5062505" y="5107473"/>
            <a:chExt cx="759415" cy="723455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62505" y="5107473"/>
              <a:ext cx="759415" cy="72345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7974" y="5172074"/>
              <a:ext cx="600837" cy="598721"/>
            </a:xfrm>
            <a:prstGeom prst="rect">
              <a:avLst/>
            </a:prstGeom>
          </p:spPr>
        </p:pic>
      </p:grpSp>
      <p:sp>
        <p:nvSpPr>
          <p:cNvPr id="42" name="矩形 41"/>
          <p:cNvSpPr/>
          <p:nvPr/>
        </p:nvSpPr>
        <p:spPr>
          <a:xfrm>
            <a:off x="979127" y="226323"/>
            <a:ext cx="2878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**Note: </a:t>
            </a:r>
          </a:p>
          <a:p>
            <a:r>
              <a:rPr lang="en-US" altLang="zh-TW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warranty policy, TAA and NDAA compliant may be different depending on the sales region. Changes in specification or design may be done without notification.</a:t>
            </a:r>
            <a:endParaRPr lang="zh-TW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9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592"/>
            <a:ext cx="6032163" cy="686059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4" name="群組 53"/>
          <p:cNvGrpSpPr/>
          <p:nvPr/>
        </p:nvGrpSpPr>
        <p:grpSpPr>
          <a:xfrm>
            <a:off x="821093" y="-7156"/>
            <a:ext cx="5211070" cy="5950756"/>
            <a:chOff x="821093" y="-7156"/>
            <a:chExt cx="5200398" cy="5831421"/>
          </a:xfrm>
        </p:grpSpPr>
        <p:sp>
          <p:nvSpPr>
            <p:cNvPr id="59" name="矩形 58"/>
            <p:cNvSpPr/>
            <p:nvPr/>
          </p:nvSpPr>
          <p:spPr>
            <a:xfrm>
              <a:off x="821093" y="-7156"/>
              <a:ext cx="5200398" cy="5831421"/>
            </a:xfrm>
            <a:prstGeom prst="rect">
              <a:avLst/>
            </a:prstGeom>
            <a:gradFill>
              <a:gsLst>
                <a:gs pos="100000">
                  <a:srgbClr val="CBDDE1"/>
                </a:gs>
                <a:gs pos="66000">
                  <a:srgbClr val="D5E4E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0" name="圖片 5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2" t="19326" r="26789"/>
            <a:stretch/>
          </p:blipFill>
          <p:spPr>
            <a:xfrm>
              <a:off x="821093" y="1074253"/>
              <a:ext cx="5187821" cy="4732158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244207" y="265033"/>
            <a:ext cx="327062" cy="358027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563180" y="6112954"/>
            <a:ext cx="400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>
                <a:solidFill>
                  <a:schemeClr val="bg1"/>
                </a:solidFill>
              </a:rPr>
              <a:t>Multi-channel switcher, recorder, and live streaming processor</a:t>
            </a:r>
            <a:endParaRPr lang="zh-TW" altLang="en-US" sz="1400" i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6200000">
            <a:off x="-555299" y="4765184"/>
            <a:ext cx="177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Media Processor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52425" y="-2592"/>
            <a:ext cx="0" cy="3950278"/>
          </a:xfrm>
          <a:prstGeom prst="line">
            <a:avLst/>
          </a:prstGeom>
          <a:ln w="730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7"/>
          <p:cNvSpPr txBox="1">
            <a:spLocks noChangeArrowheads="1"/>
          </p:cNvSpPr>
          <p:nvPr/>
        </p:nvSpPr>
        <p:spPr bwMode="auto">
          <a:xfrm>
            <a:off x="6403754" y="226190"/>
            <a:ext cx="57882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3600" b="1" dirty="0"/>
              <a:t>Media Processor</a:t>
            </a:r>
            <a:endParaRPr lang="zh-TW" altLang="en-US" sz="3600" b="1" dirty="0"/>
          </a:p>
        </p:txBody>
      </p:sp>
      <p:sp>
        <p:nvSpPr>
          <p:cNvPr id="41" name="矩形 40"/>
          <p:cNvSpPr/>
          <p:nvPr/>
        </p:nvSpPr>
        <p:spPr>
          <a:xfrm>
            <a:off x="6379591" y="861532"/>
            <a:ext cx="5126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media processor is an all-in-one station that can produce, record, and stream audio-visual presentations and multi-camera productions.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3862556" y="83807"/>
            <a:ext cx="2014826" cy="803360"/>
            <a:chOff x="3530510" y="72583"/>
            <a:chExt cx="2355477" cy="939185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10" y="132717"/>
              <a:ext cx="828595" cy="828083"/>
            </a:xfrm>
            <a:prstGeom prst="rect">
              <a:avLst/>
            </a:prstGeom>
          </p:spPr>
        </p:pic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222" y="72583"/>
              <a:ext cx="939765" cy="939185"/>
            </a:xfrm>
            <a:prstGeom prst="rect">
              <a:avLst/>
            </a:prstGeom>
          </p:spPr>
        </p:pic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663" y="127181"/>
              <a:ext cx="850647" cy="850121"/>
            </a:xfrm>
            <a:prstGeom prst="rect">
              <a:avLst/>
            </a:prstGeom>
          </p:spPr>
        </p:pic>
      </p:grpSp>
      <p:grpSp>
        <p:nvGrpSpPr>
          <p:cNvPr id="67" name="群組 66"/>
          <p:cNvGrpSpPr/>
          <p:nvPr/>
        </p:nvGrpSpPr>
        <p:grpSpPr>
          <a:xfrm flipH="1">
            <a:off x="1078883" y="6152816"/>
            <a:ext cx="368708" cy="372759"/>
            <a:chOff x="4671860" y="10847759"/>
            <a:chExt cx="693909" cy="701534"/>
          </a:xfrm>
        </p:grpSpPr>
        <p:sp>
          <p:nvSpPr>
            <p:cNvPr id="68" name="Freeform: Shape 4449"/>
            <p:cNvSpPr/>
            <p:nvPr/>
          </p:nvSpPr>
          <p:spPr>
            <a:xfrm>
              <a:off x="4671860" y="11343408"/>
              <a:ext cx="205885" cy="2058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" h="28">
                  <a:moveTo>
                    <a:pt x="10" y="0"/>
                  </a:moveTo>
                  <a:lnTo>
                    <a:pt x="2" y="18"/>
                  </a:lnTo>
                  <a:cubicBezTo>
                    <a:pt x="-1" y="25"/>
                    <a:pt x="0" y="27"/>
                    <a:pt x="0" y="27"/>
                  </a:cubicBezTo>
                  <a:cubicBezTo>
                    <a:pt x="1" y="28"/>
                    <a:pt x="3" y="28"/>
                    <a:pt x="10" y="25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9" name="Freeform: Shape 4450"/>
            <p:cNvSpPr/>
            <p:nvPr/>
          </p:nvSpPr>
          <p:spPr>
            <a:xfrm>
              <a:off x="4763365" y="10924012"/>
              <a:ext cx="533775" cy="5337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71">
                  <a:moveTo>
                    <a:pt x="52" y="0"/>
                  </a:move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19" y="7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0" name="Freeform: Shape 4451"/>
            <p:cNvSpPr/>
            <p:nvPr/>
          </p:nvSpPr>
          <p:spPr>
            <a:xfrm>
              <a:off x="5182760" y="10847759"/>
              <a:ext cx="183009" cy="1830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25">
                  <a:moveTo>
                    <a:pt x="24" y="14"/>
                  </a:moveTo>
                  <a:lnTo>
                    <a:pt x="11" y="1"/>
                  </a:lnTo>
                  <a:cubicBezTo>
                    <a:pt x="9" y="0"/>
                    <a:pt x="7" y="0"/>
                    <a:pt x="5" y="1"/>
                  </a:cubicBezTo>
                  <a:lnTo>
                    <a:pt x="0" y="6"/>
                  </a:lnTo>
                  <a:cubicBezTo>
                    <a:pt x="7" y="13"/>
                    <a:pt x="16" y="23"/>
                    <a:pt x="19" y="25"/>
                  </a:cubicBezTo>
                  <a:lnTo>
                    <a:pt x="24" y="20"/>
                  </a:lnTo>
                  <a:cubicBezTo>
                    <a:pt x="25" y="19"/>
                    <a:pt x="25" y="16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4992589" y="4836837"/>
            <a:ext cx="90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More Info.</a:t>
            </a:r>
            <a:endParaRPr lang="zh-TW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823" b="8807"/>
          <a:stretch/>
        </p:blipFill>
        <p:spPr>
          <a:xfrm flipH="1">
            <a:off x="822958" y="942448"/>
            <a:ext cx="2700232" cy="3371858"/>
          </a:xfrm>
          <a:prstGeom prst="rect">
            <a:avLst/>
          </a:prstGeom>
        </p:spPr>
      </p:pic>
      <p:sp>
        <p:nvSpPr>
          <p:cNvPr id="48" name="手繪多邊形 47"/>
          <p:cNvSpPr/>
          <p:nvPr/>
        </p:nvSpPr>
        <p:spPr>
          <a:xfrm>
            <a:off x="2748241" y="3427703"/>
            <a:ext cx="3290224" cy="376988"/>
          </a:xfrm>
          <a:custGeom>
            <a:avLst/>
            <a:gdLst>
              <a:gd name="connsiteX0" fmla="*/ 2595327 w 3290224"/>
              <a:gd name="connsiteY0" fmla="*/ 0 h 376988"/>
              <a:gd name="connsiteX1" fmla="*/ 3118376 w 3290224"/>
              <a:gd name="connsiteY1" fmla="*/ 3830 h 376988"/>
              <a:gd name="connsiteX2" fmla="*/ 3290224 w 3290224"/>
              <a:gd name="connsiteY2" fmla="*/ 7039 h 376988"/>
              <a:gd name="connsiteX3" fmla="*/ 3290224 w 3290224"/>
              <a:gd name="connsiteY3" fmla="*/ 369949 h 376988"/>
              <a:gd name="connsiteX4" fmla="*/ 3118376 w 3290224"/>
              <a:gd name="connsiteY4" fmla="*/ 373159 h 376988"/>
              <a:gd name="connsiteX5" fmla="*/ 2595327 w 3290224"/>
              <a:gd name="connsiteY5" fmla="*/ 376988 h 376988"/>
              <a:gd name="connsiteX6" fmla="*/ 0 w 3290224"/>
              <a:gd name="connsiteY6" fmla="*/ 188494 h 376988"/>
              <a:gd name="connsiteX7" fmla="*/ 2595327 w 3290224"/>
              <a:gd name="connsiteY7" fmla="*/ 0 h 37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0224" h="376988">
                <a:moveTo>
                  <a:pt x="2595327" y="0"/>
                </a:moveTo>
                <a:cubicBezTo>
                  <a:pt x="2774497" y="0"/>
                  <a:pt x="2949427" y="1319"/>
                  <a:pt x="3118376" y="3830"/>
                </a:cubicBezTo>
                <a:lnTo>
                  <a:pt x="3290224" y="7039"/>
                </a:lnTo>
                <a:lnTo>
                  <a:pt x="3290224" y="369949"/>
                </a:lnTo>
                <a:lnTo>
                  <a:pt x="3118376" y="373159"/>
                </a:lnTo>
                <a:cubicBezTo>
                  <a:pt x="2949427" y="375669"/>
                  <a:pt x="2774497" y="376988"/>
                  <a:pt x="2595327" y="376988"/>
                </a:cubicBezTo>
                <a:cubicBezTo>
                  <a:pt x="1161967" y="376988"/>
                  <a:pt x="0" y="292596"/>
                  <a:pt x="0" y="188494"/>
                </a:cubicBezTo>
                <a:cubicBezTo>
                  <a:pt x="0" y="84392"/>
                  <a:pt x="1161967" y="0"/>
                  <a:pt x="2595327" y="0"/>
                </a:cubicBezTo>
                <a:close/>
              </a:path>
            </a:pathLst>
          </a:custGeom>
          <a:solidFill>
            <a:srgbClr val="E6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27"/>
          <p:cNvSpPr txBox="1">
            <a:spLocks noChangeArrowheads="1"/>
          </p:cNvSpPr>
          <p:nvPr/>
        </p:nvSpPr>
        <p:spPr bwMode="auto">
          <a:xfrm>
            <a:off x="6339008" y="3778409"/>
            <a:ext cx="1719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LC200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字方塊 28"/>
          <p:cNvSpPr txBox="1">
            <a:spLocks noChangeArrowheads="1"/>
          </p:cNvSpPr>
          <p:nvPr/>
        </p:nvSpPr>
        <p:spPr bwMode="auto">
          <a:xfrm>
            <a:off x="6348587" y="4353407"/>
            <a:ext cx="2498194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 Channels Media Processor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2*HDMI, IP and USB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Full </a:t>
            </a:r>
            <a:r>
              <a:rPr lang="en-US" altLang="zh-TW" sz="16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Panopto</a:t>
            </a: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integration and Crestron control</a:t>
            </a:r>
          </a:p>
        </p:txBody>
      </p:sp>
      <p:sp>
        <p:nvSpPr>
          <p:cNvPr id="71" name="矩形 70"/>
          <p:cNvSpPr/>
          <p:nvPr/>
        </p:nvSpPr>
        <p:spPr>
          <a:xfrm>
            <a:off x="6348587" y="4050596"/>
            <a:ext cx="1228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Media Processor</a:t>
            </a:r>
          </a:p>
        </p:txBody>
      </p:sp>
      <p:sp>
        <p:nvSpPr>
          <p:cNvPr id="72" name="文字方塊 27"/>
          <p:cNvSpPr txBox="1">
            <a:spLocks noChangeArrowheads="1"/>
          </p:cNvSpPr>
          <p:nvPr/>
        </p:nvSpPr>
        <p:spPr bwMode="auto">
          <a:xfrm>
            <a:off x="9111614" y="2779087"/>
            <a:ext cx="1423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LC100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字方塊 28"/>
          <p:cNvSpPr txBox="1">
            <a:spLocks noChangeArrowheads="1"/>
          </p:cNvSpPr>
          <p:nvPr/>
        </p:nvSpPr>
        <p:spPr bwMode="auto">
          <a:xfrm>
            <a:off x="9121193" y="3354085"/>
            <a:ext cx="2680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 Channels Media Processor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2*HDMI, 2*SDI, IP, USB, XLR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Friendly Director Interface</a:t>
            </a:r>
          </a:p>
        </p:txBody>
      </p:sp>
      <p:sp>
        <p:nvSpPr>
          <p:cNvPr id="74" name="矩形 73"/>
          <p:cNvSpPr/>
          <p:nvPr/>
        </p:nvSpPr>
        <p:spPr>
          <a:xfrm>
            <a:off x="9121193" y="3051274"/>
            <a:ext cx="1228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Media Processor</a:t>
            </a:r>
          </a:p>
        </p:txBody>
      </p:sp>
      <p:sp>
        <p:nvSpPr>
          <p:cNvPr id="75" name="文字方塊 27"/>
          <p:cNvSpPr txBox="1">
            <a:spLocks noChangeArrowheads="1"/>
          </p:cNvSpPr>
          <p:nvPr/>
        </p:nvSpPr>
        <p:spPr bwMode="auto">
          <a:xfrm>
            <a:off x="9121193" y="5277170"/>
            <a:ext cx="1413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LC100N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字方塊 28"/>
          <p:cNvSpPr txBox="1">
            <a:spLocks noChangeArrowheads="1"/>
          </p:cNvSpPr>
          <p:nvPr/>
        </p:nvSpPr>
        <p:spPr bwMode="auto">
          <a:xfrm>
            <a:off x="9130770" y="5852168"/>
            <a:ext cx="2604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 Channels Media Processor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2*HDMI, 2*SDI, IP, USB, XLR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Supports NDI|HX</a:t>
            </a:r>
          </a:p>
        </p:txBody>
      </p:sp>
      <p:sp>
        <p:nvSpPr>
          <p:cNvPr id="77" name="矩形 76"/>
          <p:cNvSpPr/>
          <p:nvPr/>
        </p:nvSpPr>
        <p:spPr>
          <a:xfrm>
            <a:off x="9130771" y="5549357"/>
            <a:ext cx="1228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Media Processor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9111614" y="1616377"/>
            <a:ext cx="2690322" cy="1393019"/>
            <a:chOff x="-888206" y="1670671"/>
            <a:chExt cx="4546385" cy="2354067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67" b="35416"/>
            <a:stretch/>
          </p:blipFill>
          <p:spPr>
            <a:xfrm>
              <a:off x="663484" y="3510024"/>
              <a:ext cx="2994695" cy="514714"/>
            </a:xfrm>
            <a:prstGeom prst="rect">
              <a:avLst/>
            </a:prstGeom>
          </p:spPr>
        </p:pic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8206" y="1670671"/>
              <a:ext cx="1707598" cy="1565299"/>
            </a:xfrm>
            <a:prstGeom prst="rect">
              <a:avLst/>
            </a:prstGeom>
          </p:spPr>
        </p:pic>
      </p:grpSp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4"/>
          <a:stretch/>
        </p:blipFill>
        <p:spPr>
          <a:xfrm>
            <a:off x="9981446" y="4411325"/>
            <a:ext cx="1753407" cy="851024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53" y="2628377"/>
            <a:ext cx="2139501" cy="1604626"/>
          </a:xfrm>
          <a:prstGeom prst="rect">
            <a:avLst/>
          </a:prstGeom>
        </p:spPr>
      </p:pic>
      <p:pic>
        <p:nvPicPr>
          <p:cNvPr id="5122" name="Picture 2" descr="LC1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1" y="3642967"/>
            <a:ext cx="4071249" cy="3053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LC20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7"/>
          <a:stretch/>
        </p:blipFill>
        <p:spPr bwMode="auto">
          <a:xfrm>
            <a:off x="2905127" y="1878906"/>
            <a:ext cx="3124199" cy="30062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96" y="3071918"/>
            <a:ext cx="2525516" cy="1899627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5062505" y="5107473"/>
            <a:ext cx="759415" cy="723455"/>
            <a:chOff x="5062505" y="5107473"/>
            <a:chExt cx="759415" cy="723455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62505" y="5107473"/>
              <a:ext cx="759415" cy="72345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32531" y="5172706"/>
              <a:ext cx="606281" cy="612662"/>
            </a:xfrm>
            <a:prstGeom prst="rect">
              <a:avLst/>
            </a:prstGeom>
          </p:spPr>
        </p:pic>
      </p:grpSp>
      <p:sp>
        <p:nvSpPr>
          <p:cNvPr id="45" name="矩形 44"/>
          <p:cNvSpPr/>
          <p:nvPr/>
        </p:nvSpPr>
        <p:spPr>
          <a:xfrm>
            <a:off x="979127" y="226323"/>
            <a:ext cx="2878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**Note: </a:t>
            </a:r>
          </a:p>
          <a:p>
            <a:r>
              <a:rPr lang="en-US" altLang="zh-TW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warranty policy, TAA and NDAA compliant may be different depending on the sales region. Changes in specification or design may be done without notification.</a:t>
            </a:r>
            <a:endParaRPr lang="zh-TW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7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592"/>
            <a:ext cx="6032163" cy="686059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4" name="群組 53"/>
          <p:cNvGrpSpPr/>
          <p:nvPr/>
        </p:nvGrpSpPr>
        <p:grpSpPr>
          <a:xfrm>
            <a:off x="821093" y="-7156"/>
            <a:ext cx="5211070" cy="5950756"/>
            <a:chOff x="821093" y="-7156"/>
            <a:chExt cx="5200398" cy="5831421"/>
          </a:xfrm>
        </p:grpSpPr>
        <p:sp>
          <p:nvSpPr>
            <p:cNvPr id="59" name="矩形 58"/>
            <p:cNvSpPr/>
            <p:nvPr/>
          </p:nvSpPr>
          <p:spPr>
            <a:xfrm>
              <a:off x="821093" y="-7156"/>
              <a:ext cx="5200398" cy="5831421"/>
            </a:xfrm>
            <a:prstGeom prst="rect">
              <a:avLst/>
            </a:prstGeom>
            <a:gradFill>
              <a:gsLst>
                <a:gs pos="100000">
                  <a:srgbClr val="CBDDE1"/>
                </a:gs>
                <a:gs pos="66000">
                  <a:srgbClr val="D5E4E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0" name="圖片 5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2" t="19326" r="26789"/>
            <a:stretch/>
          </p:blipFill>
          <p:spPr>
            <a:xfrm>
              <a:off x="821093" y="1074253"/>
              <a:ext cx="5187821" cy="4732158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244207" y="265033"/>
            <a:ext cx="327062" cy="358027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567968" y="6181057"/>
            <a:ext cx="400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>
                <a:solidFill>
                  <a:schemeClr val="bg1"/>
                </a:solidFill>
              </a:rPr>
              <a:t>The future of video networking and distribution</a:t>
            </a:r>
            <a:endParaRPr lang="zh-TW" altLang="en-US" sz="1400" i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6200000">
            <a:off x="-251209" y="4765184"/>
            <a:ext cx="1165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AV over IP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52425" y="-2592"/>
            <a:ext cx="0" cy="4316898"/>
          </a:xfrm>
          <a:prstGeom prst="line">
            <a:avLst/>
          </a:prstGeom>
          <a:ln w="730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7"/>
          <p:cNvSpPr txBox="1">
            <a:spLocks noChangeArrowheads="1"/>
          </p:cNvSpPr>
          <p:nvPr/>
        </p:nvSpPr>
        <p:spPr bwMode="auto">
          <a:xfrm>
            <a:off x="6403754" y="226190"/>
            <a:ext cx="57882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3600" b="1" dirty="0"/>
              <a:t>AV over IP</a:t>
            </a:r>
            <a:endParaRPr lang="zh-TW" altLang="en-US" sz="3600" b="1" dirty="0"/>
          </a:p>
        </p:txBody>
      </p:sp>
      <p:sp>
        <p:nvSpPr>
          <p:cNvPr id="41" name="矩形 40"/>
          <p:cNvSpPr/>
          <p:nvPr/>
        </p:nvSpPr>
        <p:spPr>
          <a:xfrm>
            <a:off x="6379591" y="861532"/>
            <a:ext cx="5126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media processor is an all-in-one station that can produce, record, and stream audio-visual presentations and multi-camera productions.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3862556" y="83807"/>
            <a:ext cx="2014826" cy="803360"/>
            <a:chOff x="3530510" y="72583"/>
            <a:chExt cx="2355477" cy="939185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10" y="132717"/>
              <a:ext cx="828595" cy="828083"/>
            </a:xfrm>
            <a:prstGeom prst="rect">
              <a:avLst/>
            </a:prstGeom>
          </p:spPr>
        </p:pic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222" y="72583"/>
              <a:ext cx="939765" cy="939185"/>
            </a:xfrm>
            <a:prstGeom prst="rect">
              <a:avLst/>
            </a:prstGeom>
          </p:spPr>
        </p:pic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663" y="127181"/>
              <a:ext cx="850647" cy="850121"/>
            </a:xfrm>
            <a:prstGeom prst="rect">
              <a:avLst/>
            </a:prstGeom>
          </p:spPr>
        </p:pic>
      </p:grpSp>
      <p:grpSp>
        <p:nvGrpSpPr>
          <p:cNvPr id="67" name="群組 66"/>
          <p:cNvGrpSpPr/>
          <p:nvPr/>
        </p:nvGrpSpPr>
        <p:grpSpPr>
          <a:xfrm flipH="1">
            <a:off x="1078883" y="6152816"/>
            <a:ext cx="368708" cy="372759"/>
            <a:chOff x="4671860" y="10847759"/>
            <a:chExt cx="693909" cy="701534"/>
          </a:xfrm>
        </p:grpSpPr>
        <p:sp>
          <p:nvSpPr>
            <p:cNvPr id="68" name="Freeform: Shape 4449"/>
            <p:cNvSpPr/>
            <p:nvPr/>
          </p:nvSpPr>
          <p:spPr>
            <a:xfrm>
              <a:off x="4671860" y="11343408"/>
              <a:ext cx="205885" cy="2058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" h="28">
                  <a:moveTo>
                    <a:pt x="10" y="0"/>
                  </a:moveTo>
                  <a:lnTo>
                    <a:pt x="2" y="18"/>
                  </a:lnTo>
                  <a:cubicBezTo>
                    <a:pt x="-1" y="25"/>
                    <a:pt x="0" y="27"/>
                    <a:pt x="0" y="27"/>
                  </a:cubicBezTo>
                  <a:cubicBezTo>
                    <a:pt x="1" y="28"/>
                    <a:pt x="3" y="28"/>
                    <a:pt x="10" y="25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9" name="Freeform: Shape 4450"/>
            <p:cNvSpPr/>
            <p:nvPr/>
          </p:nvSpPr>
          <p:spPr>
            <a:xfrm>
              <a:off x="4763365" y="10924012"/>
              <a:ext cx="533775" cy="5337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71">
                  <a:moveTo>
                    <a:pt x="52" y="0"/>
                  </a:move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19" y="7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0" name="Freeform: Shape 4451"/>
            <p:cNvSpPr/>
            <p:nvPr/>
          </p:nvSpPr>
          <p:spPr>
            <a:xfrm>
              <a:off x="5182760" y="10847759"/>
              <a:ext cx="183009" cy="1830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25">
                  <a:moveTo>
                    <a:pt x="24" y="14"/>
                  </a:moveTo>
                  <a:lnTo>
                    <a:pt x="11" y="1"/>
                  </a:lnTo>
                  <a:cubicBezTo>
                    <a:pt x="9" y="0"/>
                    <a:pt x="7" y="0"/>
                    <a:pt x="5" y="1"/>
                  </a:cubicBezTo>
                  <a:lnTo>
                    <a:pt x="0" y="6"/>
                  </a:lnTo>
                  <a:cubicBezTo>
                    <a:pt x="7" y="13"/>
                    <a:pt x="16" y="23"/>
                    <a:pt x="19" y="25"/>
                  </a:cubicBezTo>
                  <a:lnTo>
                    <a:pt x="24" y="20"/>
                  </a:lnTo>
                  <a:cubicBezTo>
                    <a:pt x="25" y="19"/>
                    <a:pt x="25" y="16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4992589" y="4836837"/>
            <a:ext cx="90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More Info.</a:t>
            </a:r>
            <a:endParaRPr lang="zh-TW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823" b="8807"/>
          <a:stretch/>
        </p:blipFill>
        <p:spPr>
          <a:xfrm flipH="1">
            <a:off x="822958" y="942448"/>
            <a:ext cx="2700232" cy="3371858"/>
          </a:xfrm>
          <a:prstGeom prst="rect">
            <a:avLst/>
          </a:prstGeom>
        </p:spPr>
      </p:pic>
      <p:sp>
        <p:nvSpPr>
          <p:cNvPr id="48" name="手繪多邊形 47"/>
          <p:cNvSpPr/>
          <p:nvPr/>
        </p:nvSpPr>
        <p:spPr>
          <a:xfrm>
            <a:off x="2748241" y="3427703"/>
            <a:ext cx="3290224" cy="376988"/>
          </a:xfrm>
          <a:custGeom>
            <a:avLst/>
            <a:gdLst>
              <a:gd name="connsiteX0" fmla="*/ 2595327 w 3290224"/>
              <a:gd name="connsiteY0" fmla="*/ 0 h 376988"/>
              <a:gd name="connsiteX1" fmla="*/ 3118376 w 3290224"/>
              <a:gd name="connsiteY1" fmla="*/ 3830 h 376988"/>
              <a:gd name="connsiteX2" fmla="*/ 3290224 w 3290224"/>
              <a:gd name="connsiteY2" fmla="*/ 7039 h 376988"/>
              <a:gd name="connsiteX3" fmla="*/ 3290224 w 3290224"/>
              <a:gd name="connsiteY3" fmla="*/ 369949 h 376988"/>
              <a:gd name="connsiteX4" fmla="*/ 3118376 w 3290224"/>
              <a:gd name="connsiteY4" fmla="*/ 373159 h 376988"/>
              <a:gd name="connsiteX5" fmla="*/ 2595327 w 3290224"/>
              <a:gd name="connsiteY5" fmla="*/ 376988 h 376988"/>
              <a:gd name="connsiteX6" fmla="*/ 0 w 3290224"/>
              <a:gd name="connsiteY6" fmla="*/ 188494 h 376988"/>
              <a:gd name="connsiteX7" fmla="*/ 2595327 w 3290224"/>
              <a:gd name="connsiteY7" fmla="*/ 0 h 37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0224" h="376988">
                <a:moveTo>
                  <a:pt x="2595327" y="0"/>
                </a:moveTo>
                <a:cubicBezTo>
                  <a:pt x="2774497" y="0"/>
                  <a:pt x="2949427" y="1319"/>
                  <a:pt x="3118376" y="3830"/>
                </a:cubicBezTo>
                <a:lnTo>
                  <a:pt x="3290224" y="7039"/>
                </a:lnTo>
                <a:lnTo>
                  <a:pt x="3290224" y="369949"/>
                </a:lnTo>
                <a:lnTo>
                  <a:pt x="3118376" y="373159"/>
                </a:lnTo>
                <a:cubicBezTo>
                  <a:pt x="2949427" y="375669"/>
                  <a:pt x="2774497" y="376988"/>
                  <a:pt x="2595327" y="376988"/>
                </a:cubicBezTo>
                <a:cubicBezTo>
                  <a:pt x="1161967" y="376988"/>
                  <a:pt x="0" y="292596"/>
                  <a:pt x="0" y="188494"/>
                </a:cubicBezTo>
                <a:cubicBezTo>
                  <a:pt x="0" y="84392"/>
                  <a:pt x="1161967" y="0"/>
                  <a:pt x="2595327" y="0"/>
                </a:cubicBezTo>
                <a:close/>
              </a:path>
            </a:pathLst>
          </a:custGeom>
          <a:solidFill>
            <a:srgbClr val="E6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27"/>
          <p:cNvSpPr txBox="1">
            <a:spLocks noChangeArrowheads="1"/>
          </p:cNvSpPr>
          <p:nvPr/>
        </p:nvSpPr>
        <p:spPr bwMode="auto">
          <a:xfrm>
            <a:off x="6339008" y="3778409"/>
            <a:ext cx="25077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OIP-D50E / OIP-D50D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字方塊 28"/>
          <p:cNvSpPr txBox="1">
            <a:spLocks noChangeArrowheads="1"/>
          </p:cNvSpPr>
          <p:nvPr/>
        </p:nvSpPr>
        <p:spPr bwMode="auto">
          <a:xfrm>
            <a:off x="6348587" y="4353407"/>
            <a:ext cx="2498194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High Quality 4K Transmission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Networked AV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Extremely low-latency AV transmission and KVM solution </a:t>
            </a:r>
          </a:p>
        </p:txBody>
      </p:sp>
      <p:sp>
        <p:nvSpPr>
          <p:cNvPr id="71" name="矩形 70"/>
          <p:cNvSpPr/>
          <p:nvPr/>
        </p:nvSpPr>
        <p:spPr>
          <a:xfrm>
            <a:off x="6348587" y="4050596"/>
            <a:ext cx="16103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1G Encoder &amp; Decoder</a:t>
            </a:r>
          </a:p>
        </p:txBody>
      </p:sp>
      <p:sp>
        <p:nvSpPr>
          <p:cNvPr id="72" name="文字方塊 27"/>
          <p:cNvSpPr txBox="1">
            <a:spLocks noChangeArrowheads="1"/>
          </p:cNvSpPr>
          <p:nvPr/>
        </p:nvSpPr>
        <p:spPr bwMode="auto">
          <a:xfrm>
            <a:off x="9111614" y="2779087"/>
            <a:ext cx="23945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OIP-D50C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字方塊 28"/>
          <p:cNvSpPr txBox="1">
            <a:spLocks noChangeArrowheads="1"/>
          </p:cNvSpPr>
          <p:nvPr/>
        </p:nvSpPr>
        <p:spPr bwMode="auto">
          <a:xfrm>
            <a:off x="9121193" y="3354085"/>
            <a:ext cx="268074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Centralized management of Lumens OIP series encoders and decoders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Controls matrix switching, video wall deployment, and KVM* connections </a:t>
            </a:r>
          </a:p>
        </p:txBody>
      </p:sp>
      <p:sp>
        <p:nvSpPr>
          <p:cNvPr id="75" name="文字方塊 27"/>
          <p:cNvSpPr txBox="1">
            <a:spLocks noChangeArrowheads="1"/>
          </p:cNvSpPr>
          <p:nvPr/>
        </p:nvSpPr>
        <p:spPr bwMode="auto">
          <a:xfrm>
            <a:off x="9121193" y="5277170"/>
            <a:ext cx="2613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OIP-D40E 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OIP-D40D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字方塊 28"/>
          <p:cNvSpPr txBox="1">
            <a:spLocks noChangeArrowheads="1"/>
          </p:cNvSpPr>
          <p:nvPr/>
        </p:nvSpPr>
        <p:spPr bwMode="auto">
          <a:xfrm>
            <a:off x="9130770" y="5852168"/>
            <a:ext cx="2842155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HDMI to IP distribution with support for 1080 60p video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Extremely low-latency AV transmission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Transmits USB and serial control over IP</a:t>
            </a:r>
          </a:p>
        </p:txBody>
      </p:sp>
      <p:sp>
        <p:nvSpPr>
          <p:cNvPr id="77" name="矩形 76"/>
          <p:cNvSpPr/>
          <p:nvPr/>
        </p:nvSpPr>
        <p:spPr>
          <a:xfrm>
            <a:off x="9130771" y="5549357"/>
            <a:ext cx="16103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1G Encoder &amp; Decoder</a:t>
            </a:r>
          </a:p>
        </p:txBody>
      </p:sp>
      <p:pic>
        <p:nvPicPr>
          <p:cNvPr id="47" name="圖片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5" y="3535251"/>
            <a:ext cx="3812556" cy="2859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71" y="2053162"/>
            <a:ext cx="2666613" cy="1999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OIP-D50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45" y="2053162"/>
            <a:ext cx="1570068" cy="117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IP-D50E-D50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14" y="2779087"/>
            <a:ext cx="1627202" cy="122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IP-D40E-D40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625" y="4066819"/>
            <a:ext cx="2053379" cy="154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矩形 52"/>
          <p:cNvSpPr/>
          <p:nvPr/>
        </p:nvSpPr>
        <p:spPr>
          <a:xfrm>
            <a:off x="9121193" y="3051274"/>
            <a:ext cx="810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Controller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062505" y="5107473"/>
            <a:ext cx="759415" cy="723455"/>
            <a:chOff x="5062505" y="5107473"/>
            <a:chExt cx="759415" cy="723455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62505" y="5107473"/>
              <a:ext cx="759415" cy="723455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2071" y="5169080"/>
              <a:ext cx="618647" cy="616543"/>
            </a:xfrm>
            <a:prstGeom prst="rect">
              <a:avLst/>
            </a:prstGeom>
          </p:spPr>
        </p:pic>
      </p:grpSp>
      <p:sp>
        <p:nvSpPr>
          <p:cNvPr id="42" name="矩形 41"/>
          <p:cNvSpPr/>
          <p:nvPr/>
        </p:nvSpPr>
        <p:spPr>
          <a:xfrm>
            <a:off x="979127" y="226323"/>
            <a:ext cx="2878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**Note: </a:t>
            </a:r>
          </a:p>
          <a:p>
            <a:r>
              <a:rPr lang="en-US" altLang="zh-TW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warranty policy, TAA and NDAA compliant may be different depending on the sales region. Changes in specification or design may be done without notification.</a:t>
            </a:r>
            <a:endParaRPr lang="zh-TW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6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592"/>
            <a:ext cx="6032163" cy="686059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>
            <a:off x="821093" y="-7156"/>
            <a:ext cx="5211070" cy="5950756"/>
            <a:chOff x="821093" y="-7156"/>
            <a:chExt cx="5200398" cy="5831421"/>
          </a:xfrm>
        </p:grpSpPr>
        <p:sp>
          <p:nvSpPr>
            <p:cNvPr id="31" name="矩形 30"/>
            <p:cNvSpPr/>
            <p:nvPr/>
          </p:nvSpPr>
          <p:spPr>
            <a:xfrm>
              <a:off x="821093" y="-7156"/>
              <a:ext cx="5200398" cy="5831421"/>
            </a:xfrm>
            <a:prstGeom prst="rect">
              <a:avLst/>
            </a:prstGeom>
            <a:gradFill>
              <a:gsLst>
                <a:gs pos="100000">
                  <a:srgbClr val="CBDDE1"/>
                </a:gs>
                <a:gs pos="66000">
                  <a:srgbClr val="D5E4E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2" name="圖片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2" t="19326" r="26789"/>
            <a:stretch/>
          </p:blipFill>
          <p:spPr>
            <a:xfrm>
              <a:off x="821093" y="1074253"/>
              <a:ext cx="5187821" cy="4732158"/>
            </a:xfrm>
            <a:prstGeom prst="rect">
              <a:avLst/>
            </a:prstGeom>
          </p:spPr>
        </p:pic>
      </p:grpSp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823" b="8807"/>
          <a:stretch/>
        </p:blipFill>
        <p:spPr>
          <a:xfrm flipH="1">
            <a:off x="822958" y="942448"/>
            <a:ext cx="2700232" cy="337185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44207" y="265033"/>
            <a:ext cx="327062" cy="358027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 rot="16200000">
            <a:off x="-694188" y="4607616"/>
            <a:ext cx="2051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Document Cameras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352425" y="-2592"/>
            <a:ext cx="0" cy="3593517"/>
          </a:xfrm>
          <a:prstGeom prst="line">
            <a:avLst/>
          </a:prstGeom>
          <a:ln w="730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7"/>
          <p:cNvSpPr txBox="1">
            <a:spLocks noChangeArrowheads="1"/>
          </p:cNvSpPr>
          <p:nvPr/>
        </p:nvSpPr>
        <p:spPr bwMode="auto">
          <a:xfrm>
            <a:off x="6379590" y="223809"/>
            <a:ext cx="50592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4000" b="1"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zh-TW" dirty="0"/>
              <a:t>Document Cameras</a:t>
            </a:r>
          </a:p>
        </p:txBody>
      </p:sp>
      <p:sp>
        <p:nvSpPr>
          <p:cNvPr id="41" name="矩形 40"/>
          <p:cNvSpPr/>
          <p:nvPr/>
        </p:nvSpPr>
        <p:spPr>
          <a:xfrm>
            <a:off x="6393284" y="892131"/>
            <a:ext cx="5646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 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Camera is easy to move from one location to another and simple installation.</a:t>
            </a:r>
          </a:p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It's perfect for collaborative training and distance learning. 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496451" y="6077682"/>
            <a:ext cx="369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>
                <a:solidFill>
                  <a:schemeClr val="bg1"/>
                </a:solidFill>
              </a:rPr>
              <a:t>High-Performance Live Presentation Visualizer Compliant with Lumens </a:t>
            </a:r>
            <a:r>
              <a:rPr lang="en-US" altLang="zh-TW" sz="1400" i="1" dirty="0" err="1">
                <a:solidFill>
                  <a:schemeClr val="bg1"/>
                </a:solidFill>
              </a:rPr>
              <a:t>Ladibug</a:t>
            </a:r>
            <a:r>
              <a:rPr lang="en-US" altLang="zh-TW" sz="1400" i="1" dirty="0">
                <a:solidFill>
                  <a:schemeClr val="bg1"/>
                </a:solidFill>
              </a:rPr>
              <a:t> Software</a:t>
            </a:r>
          </a:p>
        </p:txBody>
      </p:sp>
      <p:grpSp>
        <p:nvGrpSpPr>
          <p:cNvPr id="34" name="群組 33"/>
          <p:cNvGrpSpPr/>
          <p:nvPr/>
        </p:nvGrpSpPr>
        <p:grpSpPr>
          <a:xfrm flipH="1">
            <a:off x="1078883" y="6152816"/>
            <a:ext cx="368708" cy="372759"/>
            <a:chOff x="4671860" y="10847759"/>
            <a:chExt cx="693909" cy="701534"/>
          </a:xfrm>
        </p:grpSpPr>
        <p:sp>
          <p:nvSpPr>
            <p:cNvPr id="35" name="Freeform: Shape 4449"/>
            <p:cNvSpPr/>
            <p:nvPr/>
          </p:nvSpPr>
          <p:spPr>
            <a:xfrm>
              <a:off x="4671860" y="11343408"/>
              <a:ext cx="205885" cy="2058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" h="28">
                  <a:moveTo>
                    <a:pt x="10" y="0"/>
                  </a:moveTo>
                  <a:lnTo>
                    <a:pt x="2" y="18"/>
                  </a:lnTo>
                  <a:cubicBezTo>
                    <a:pt x="-1" y="25"/>
                    <a:pt x="0" y="27"/>
                    <a:pt x="0" y="27"/>
                  </a:cubicBezTo>
                  <a:cubicBezTo>
                    <a:pt x="1" y="28"/>
                    <a:pt x="3" y="28"/>
                    <a:pt x="10" y="25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4450"/>
            <p:cNvSpPr/>
            <p:nvPr/>
          </p:nvSpPr>
          <p:spPr>
            <a:xfrm>
              <a:off x="4763365" y="10924012"/>
              <a:ext cx="533775" cy="5337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71">
                  <a:moveTo>
                    <a:pt x="52" y="0"/>
                  </a:move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19" y="71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4451"/>
            <p:cNvSpPr/>
            <p:nvPr/>
          </p:nvSpPr>
          <p:spPr>
            <a:xfrm>
              <a:off x="5182760" y="10847759"/>
              <a:ext cx="183009" cy="1830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25">
                  <a:moveTo>
                    <a:pt x="24" y="14"/>
                  </a:moveTo>
                  <a:lnTo>
                    <a:pt x="11" y="1"/>
                  </a:lnTo>
                  <a:cubicBezTo>
                    <a:pt x="9" y="0"/>
                    <a:pt x="7" y="0"/>
                    <a:pt x="5" y="1"/>
                  </a:cubicBezTo>
                  <a:lnTo>
                    <a:pt x="0" y="6"/>
                  </a:lnTo>
                  <a:cubicBezTo>
                    <a:pt x="7" y="13"/>
                    <a:pt x="16" y="23"/>
                    <a:pt x="19" y="25"/>
                  </a:cubicBezTo>
                  <a:lnTo>
                    <a:pt x="24" y="20"/>
                  </a:lnTo>
                  <a:cubicBezTo>
                    <a:pt x="25" y="19"/>
                    <a:pt x="25" y="16"/>
                    <a:pt x="24" y="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3862556" y="83807"/>
            <a:ext cx="2014826" cy="803360"/>
            <a:chOff x="3530510" y="72583"/>
            <a:chExt cx="2355477" cy="939185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10" y="132717"/>
              <a:ext cx="828595" cy="828083"/>
            </a:xfrm>
            <a:prstGeom prst="rect">
              <a:avLst/>
            </a:prstGeom>
          </p:spPr>
        </p:pic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222" y="72583"/>
              <a:ext cx="939765" cy="939185"/>
            </a:xfrm>
            <a:prstGeom prst="rect">
              <a:avLst/>
            </a:prstGeom>
          </p:spPr>
        </p:pic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663" y="127181"/>
              <a:ext cx="850647" cy="850121"/>
            </a:xfrm>
            <a:prstGeom prst="rect">
              <a:avLst/>
            </a:prstGeom>
          </p:spPr>
        </p:pic>
      </p:grpSp>
      <p:sp>
        <p:nvSpPr>
          <p:cNvPr id="58" name="文字方塊 57"/>
          <p:cNvSpPr txBox="1"/>
          <p:nvPr/>
        </p:nvSpPr>
        <p:spPr>
          <a:xfrm>
            <a:off x="4992589" y="4836837"/>
            <a:ext cx="90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More Info.</a:t>
            </a:r>
            <a:endParaRPr lang="zh-TW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64" y="3344432"/>
            <a:ext cx="3889391" cy="21489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0869">
            <a:off x="1919302" y="1481937"/>
            <a:ext cx="2188380" cy="16412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群組 4"/>
          <p:cNvGrpSpPr/>
          <p:nvPr/>
        </p:nvGrpSpPr>
        <p:grpSpPr>
          <a:xfrm>
            <a:off x="6440152" y="4078482"/>
            <a:ext cx="2587908" cy="2294680"/>
            <a:chOff x="6440152" y="1879059"/>
            <a:chExt cx="2587908" cy="2294680"/>
          </a:xfrm>
        </p:grpSpPr>
        <p:pic>
          <p:nvPicPr>
            <p:cNvPr id="1026" name="Picture 2" descr="Lumens DC-W80 Ladibug 4K Wireless Document Camer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31" y="1879059"/>
              <a:ext cx="1623329" cy="1217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文字方塊 27"/>
            <p:cNvSpPr txBox="1">
              <a:spLocks noChangeArrowheads="1"/>
            </p:cNvSpPr>
            <p:nvPr/>
          </p:nvSpPr>
          <p:spPr bwMode="auto">
            <a:xfrm>
              <a:off x="6440152" y="2849818"/>
              <a:ext cx="11509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zh-TW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DC-W80</a:t>
              </a:r>
              <a:endPara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文字方塊 28"/>
            <p:cNvSpPr txBox="1">
              <a:spLocks noChangeArrowheads="1"/>
            </p:cNvSpPr>
            <p:nvPr/>
          </p:nvSpPr>
          <p:spPr bwMode="auto">
            <a:xfrm>
              <a:off x="6449730" y="3424816"/>
              <a:ext cx="2347358" cy="74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TW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Visualizer and Webcam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TW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Support Wi-Fi  2.4G and 5G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TW" sz="1600" baseline="30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WiFi</a:t>
              </a:r>
              <a:r>
                <a:rPr lang="en-US" altLang="zh-TW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/ HDMI  / USB output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TW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3 Brightness Levels LED Lamp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6449730" y="3122005"/>
              <a:ext cx="21144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TW" sz="1200" dirty="0"/>
                <a:t>4K Wireless Document Camera</a:t>
              </a:r>
            </a:p>
          </p:txBody>
        </p:sp>
      </p:grpSp>
      <p:sp>
        <p:nvSpPr>
          <p:cNvPr id="62" name="文字方塊 27"/>
          <p:cNvSpPr txBox="1">
            <a:spLocks noChangeArrowheads="1"/>
          </p:cNvSpPr>
          <p:nvPr/>
        </p:nvSpPr>
        <p:spPr bwMode="auto">
          <a:xfrm>
            <a:off x="9124738" y="2487808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DC193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字方塊 28"/>
          <p:cNvSpPr txBox="1">
            <a:spLocks noChangeArrowheads="1"/>
          </p:cNvSpPr>
          <p:nvPr/>
        </p:nvSpPr>
        <p:spPr bwMode="auto">
          <a:xfrm>
            <a:off x="9134316" y="3062806"/>
            <a:ext cx="2347358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1080p 30fps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Flexible Gooseneck Design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VGA and HDMI Output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Built-in microphone</a:t>
            </a:r>
          </a:p>
        </p:txBody>
      </p:sp>
      <p:sp>
        <p:nvSpPr>
          <p:cNvPr id="64" name="矩形 63"/>
          <p:cNvSpPr/>
          <p:nvPr/>
        </p:nvSpPr>
        <p:spPr>
          <a:xfrm>
            <a:off x="9134316" y="2759995"/>
            <a:ext cx="1653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20x Document Camera</a:t>
            </a:r>
          </a:p>
        </p:txBody>
      </p:sp>
      <p:sp>
        <p:nvSpPr>
          <p:cNvPr id="65" name="文字方塊 27"/>
          <p:cNvSpPr txBox="1">
            <a:spLocks noChangeArrowheads="1"/>
          </p:cNvSpPr>
          <p:nvPr/>
        </p:nvSpPr>
        <p:spPr bwMode="auto">
          <a:xfrm>
            <a:off x="9122637" y="4815136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DC-F20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字方塊 28"/>
          <p:cNvSpPr txBox="1">
            <a:spLocks noChangeArrowheads="1"/>
          </p:cNvSpPr>
          <p:nvPr/>
        </p:nvSpPr>
        <p:spPr bwMode="auto">
          <a:xfrm>
            <a:off x="9132214" y="5390134"/>
            <a:ext cx="2697489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Plug &amp; Play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ePTZ</a:t>
            </a: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up to 16x Total Zoom (via software)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&gt; A3 shooting area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Built-in Microphone</a:t>
            </a:r>
          </a:p>
        </p:txBody>
      </p:sp>
      <p:sp>
        <p:nvSpPr>
          <p:cNvPr id="67" name="矩形 66"/>
          <p:cNvSpPr/>
          <p:nvPr/>
        </p:nvSpPr>
        <p:spPr>
          <a:xfrm>
            <a:off x="9132215" y="5087323"/>
            <a:ext cx="2084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HD/2K USB Document Camera</a:t>
            </a:r>
          </a:p>
        </p:txBody>
      </p:sp>
      <p:sp>
        <p:nvSpPr>
          <p:cNvPr id="68" name="文字方塊 27"/>
          <p:cNvSpPr txBox="1">
            <a:spLocks noChangeArrowheads="1"/>
          </p:cNvSpPr>
          <p:nvPr/>
        </p:nvSpPr>
        <p:spPr bwMode="auto">
          <a:xfrm>
            <a:off x="6504455" y="2681299"/>
            <a:ext cx="1150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DC132U</a:t>
            </a:r>
            <a:endParaRPr lang="zh-TW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字方塊 28"/>
          <p:cNvSpPr txBox="1">
            <a:spLocks noChangeArrowheads="1"/>
          </p:cNvSpPr>
          <p:nvPr/>
        </p:nvSpPr>
        <p:spPr bwMode="auto">
          <a:xfrm>
            <a:off x="6514033" y="3256297"/>
            <a:ext cx="2347358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1080p 30fps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USB Plug &amp; Play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16x Total Zoom (via Software)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Macro filming video from 4cm</a:t>
            </a:r>
          </a:p>
        </p:txBody>
      </p:sp>
      <p:sp>
        <p:nvSpPr>
          <p:cNvPr id="70" name="矩形 69"/>
          <p:cNvSpPr/>
          <p:nvPr/>
        </p:nvSpPr>
        <p:spPr>
          <a:xfrm>
            <a:off x="6514033" y="2953486"/>
            <a:ext cx="2084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200" dirty="0"/>
              <a:t>HD/2K USB Document Camera</a:t>
            </a:r>
          </a:p>
        </p:txBody>
      </p:sp>
      <p:pic>
        <p:nvPicPr>
          <p:cNvPr id="75" name="圖片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88" y="5007414"/>
            <a:ext cx="1470982" cy="753143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452" y="1758331"/>
            <a:ext cx="1581149" cy="1185862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r="28258"/>
          <a:stretch/>
        </p:blipFill>
        <p:spPr>
          <a:xfrm>
            <a:off x="7666265" y="1631109"/>
            <a:ext cx="1200150" cy="1322377"/>
          </a:xfrm>
          <a:prstGeom prst="rect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452" y="4050452"/>
            <a:ext cx="1408639" cy="105648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5062505" y="5107473"/>
            <a:ext cx="759415" cy="723455"/>
            <a:chOff x="5062505" y="5107473"/>
            <a:chExt cx="759415" cy="723455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62505" y="5107473"/>
              <a:ext cx="759415" cy="72345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39500" y="5167802"/>
              <a:ext cx="605424" cy="605424"/>
            </a:xfrm>
            <a:prstGeom prst="rect">
              <a:avLst/>
            </a:prstGeom>
          </p:spPr>
        </p:pic>
      </p:grpSp>
      <p:sp>
        <p:nvSpPr>
          <p:cNvPr id="47" name="矩形 46"/>
          <p:cNvSpPr/>
          <p:nvPr/>
        </p:nvSpPr>
        <p:spPr>
          <a:xfrm>
            <a:off x="979127" y="226323"/>
            <a:ext cx="2878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**Note: </a:t>
            </a:r>
          </a:p>
          <a:p>
            <a:r>
              <a:rPr lang="en-US" altLang="zh-TW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warranty policy, TAA and NDAA compliant may be different depending on the sales region. Changes in specification or design may be done without notification.</a:t>
            </a:r>
            <a:endParaRPr lang="zh-TW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8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1353</Words>
  <Application>Microsoft Office PowerPoint</Application>
  <PresentationFormat>寬螢幕</PresentationFormat>
  <Paragraphs>217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Arial Unicode MS</vt:lpstr>
      <vt:lpstr>新細明體</vt:lpstr>
      <vt:lpstr>Arial</vt:lpstr>
      <vt:lpstr>Arial Black</vt:lpstr>
      <vt:lpstr>Arial Bold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Jane.Shen(沈淑媜)</dc:creator>
  <cp:lastModifiedBy>Jane.Shen(沈淑媜)</cp:lastModifiedBy>
  <cp:revision>50</cp:revision>
  <dcterms:created xsi:type="dcterms:W3CDTF">2022-12-06T07:34:53Z</dcterms:created>
  <dcterms:modified xsi:type="dcterms:W3CDTF">2022-12-28T00:36:22Z</dcterms:modified>
</cp:coreProperties>
</file>